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65" r:id="rId4"/>
    <p:sldId id="279" r:id="rId5"/>
    <p:sldId id="336" r:id="rId6"/>
    <p:sldId id="337" r:id="rId7"/>
    <p:sldId id="335" r:id="rId8"/>
    <p:sldId id="263" r:id="rId9"/>
    <p:sldId id="331" r:id="rId10"/>
    <p:sldId id="271" r:id="rId11"/>
    <p:sldId id="295" r:id="rId12"/>
    <p:sldId id="281" r:id="rId13"/>
    <p:sldId id="289" r:id="rId14"/>
    <p:sldId id="290" r:id="rId15"/>
    <p:sldId id="291" r:id="rId16"/>
    <p:sldId id="292" r:id="rId17"/>
    <p:sldId id="297" r:id="rId18"/>
    <p:sldId id="298" r:id="rId19"/>
    <p:sldId id="293" r:id="rId20"/>
    <p:sldId id="299" r:id="rId21"/>
    <p:sldId id="307" r:id="rId22"/>
    <p:sldId id="308" r:id="rId23"/>
    <p:sldId id="309" r:id="rId24"/>
    <p:sldId id="300" r:id="rId25"/>
    <p:sldId id="280" r:id="rId26"/>
    <p:sldId id="284" r:id="rId27"/>
    <p:sldId id="285" r:id="rId28"/>
    <p:sldId id="286" r:id="rId29"/>
    <p:sldId id="301" r:id="rId30"/>
    <p:sldId id="314" r:id="rId31"/>
    <p:sldId id="315" r:id="rId32"/>
    <p:sldId id="316" r:id="rId33"/>
    <p:sldId id="311" r:id="rId34"/>
    <p:sldId id="312" r:id="rId35"/>
    <p:sldId id="313" r:id="rId36"/>
    <p:sldId id="317" r:id="rId37"/>
    <p:sldId id="318" r:id="rId38"/>
    <p:sldId id="320" r:id="rId39"/>
    <p:sldId id="321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353" r:id="rId54"/>
    <p:sldId id="338" r:id="rId55"/>
    <p:sldId id="339" r:id="rId56"/>
    <p:sldId id="259" r:id="rId57"/>
    <p:sldId id="334" r:id="rId58"/>
    <p:sldId id="261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26" y="7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DBE4C-6AB6-4BA2-57FC-DAA548B1B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BD71E1-485B-5A3F-6BFD-901DD9975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4F3470-ED75-1FCE-400A-CE4FD15A2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DB440-E2F2-A3AD-EAE3-8D2CAC36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AD203-252F-3B44-826A-D97DA073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52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584F8-4D17-47BF-D4CC-8888B16A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109540-7630-B9D2-59C0-B8FAB9B02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5FBB7B-3747-2429-2914-FA4A66E43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591B34-194E-5CD2-3780-134C04FE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A79E2D-9A11-7D77-45A7-3ABFFCF68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3C160-2ED1-7E77-5607-F4D21832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3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57D39-EE8C-8E9A-B4A8-6FAC292D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8CC399-EA96-04FA-9607-A3EB8F981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8C4135-1F23-6958-4EAF-69B463F2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D826D-9F31-BE1A-50B0-4789C77C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1AA0A-E658-C628-177F-C5854C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1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9FB527-B31C-BAA1-6530-3485395A9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33E080-4B0B-2411-780B-ABCB9D6AE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7F8BB-E7F2-2856-C0AD-FD9836A66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0D645-8DBA-26F1-14BA-A3FBA0A9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500E0-7D34-6A87-39BF-A960B573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27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635A8-239B-AF02-1BD0-F11A92F8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CEC23-52EB-9C6D-1837-F5CB942E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33D75-5DA6-1B48-E245-8E3857A6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5C966-478A-EB11-4FCD-A00BF979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2E2233-5BE8-DE57-FE65-B8D2D6E3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0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C84C5-5CE2-2708-C895-634D7E17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1B3B8-18F1-8FF8-0468-798D2572F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F6B78E-90C5-518E-37C9-F7A5E334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A64458-618B-26A3-68FF-4E112BF1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3CEB34-0AF1-4011-9376-0E8AF163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74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B325C-C04C-CED1-CA15-507D6632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14FBF-5C46-0405-1125-2A926B3F0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F5BC3C-CD15-2944-A191-E13B9C0C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7167CC-9991-E8C9-84DA-190F0C44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A0C366-6D15-B0CF-CB9D-BDDF1E9F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E4103-0B93-E186-CE02-1ED164D8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04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76AD1-979E-402F-E9F1-5A3ECDB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8870D1-2DAE-DC06-4FA8-0D3B61D58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EDA8C3-91DD-F2D3-0E49-598CEB497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7E78C7-595E-BE56-4D77-81FC14219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68ABE3-4069-9FF3-C6F8-3EA08D234A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955B4-8C2B-C888-4268-ADE80685B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AB6CE3-0E3C-A1A1-AA0E-03E96E6F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FEB185-C8CA-042E-E1B7-4B98AB77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4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D0620-B5AB-83D3-52D3-2F409BD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C68FB4-81E1-E60C-DC76-08990800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0E8393-4389-0536-FFF8-C97A36FC3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F9DD9-583A-C280-CC96-5F83BEA0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5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35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15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DFC04-71E8-CE79-C70A-969F15B4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6D804F-014B-F5DB-06B1-6931CC231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1CB576-98E5-D082-9FDA-7188A503A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1AEBDA-89D8-E4DD-252A-2C2B7EA7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FC1B2A-0F3A-CCC3-CFF4-0667D019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FA124-8081-9889-3E89-EAF00E8C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6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57034A-7644-C986-9AB7-1881E867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A744D4-17D8-0666-66EC-9368DD65F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44947-220B-A9D8-71B8-AE97F4F31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F6A0F-3B97-4D8F-957A-977AD0ADBB82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D3C01-4B9B-3D7B-D06B-9E317A8DE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122AF7-5B72-5003-E0B6-54EF57E0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75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43.201.83.163:8080/Kmarket/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2373B2-4EA6-2CDE-D075-EDEFFD2298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2E6418-A16C-3DF2-FEBE-6A4F1CE1DB26}"/>
              </a:ext>
            </a:extLst>
          </p:cNvPr>
          <p:cNvSpPr txBox="1"/>
          <p:nvPr/>
        </p:nvSpPr>
        <p:spPr>
          <a:xfrm>
            <a:off x="686816" y="2767280"/>
            <a:ext cx="84946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err="1" smtClean="0">
                <a:solidFill>
                  <a:schemeClr val="bg1"/>
                </a:solidFill>
              </a:rPr>
              <a:t>Kmarket</a:t>
            </a:r>
            <a:r>
              <a:rPr lang="en-US" altLang="ko-KR" sz="8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8000" b="1" dirty="0" smtClean="0">
                <a:solidFill>
                  <a:schemeClr val="bg1"/>
                </a:solidFill>
              </a:rPr>
              <a:t>프로젝트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958869-71E3-0225-E243-1E0EE24BAAAC}"/>
              </a:ext>
            </a:extLst>
          </p:cNvPr>
          <p:cNvCxnSpPr>
            <a:cxnSpLocks/>
          </p:cNvCxnSpPr>
          <p:nvPr/>
        </p:nvCxnSpPr>
        <p:spPr>
          <a:xfrm>
            <a:off x="686816" y="2464420"/>
            <a:ext cx="1150518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5F4D5C-F942-11CC-D447-8DE89AAC7A6D}"/>
              </a:ext>
            </a:extLst>
          </p:cNvPr>
          <p:cNvSpPr txBox="1"/>
          <p:nvPr/>
        </p:nvSpPr>
        <p:spPr>
          <a:xfrm>
            <a:off x="10340056" y="5978239"/>
            <a:ext cx="1739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bg1"/>
                </a:solidFill>
              </a:rPr>
              <a:t>2022.12. 30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487609-F2AC-5A70-1135-5C04EC703632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D6661-3032-A530-C15E-C5E620F4FB90}"/>
              </a:ext>
            </a:extLst>
          </p:cNvPr>
          <p:cNvSpPr txBox="1"/>
          <p:nvPr/>
        </p:nvSpPr>
        <p:spPr>
          <a:xfrm>
            <a:off x="8229600" y="6255238"/>
            <a:ext cx="3850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bg1"/>
                </a:solidFill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</a:rPr>
              <a:t>팀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김철학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박진휘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김훈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설우영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진윤희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75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99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메인페이지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923" y="1893180"/>
            <a:ext cx="8318889" cy="3398597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796725" y="2527211"/>
            <a:ext cx="1534333" cy="2300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9124950" y="1847966"/>
            <a:ext cx="1044683" cy="2300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8768716" y="2525792"/>
            <a:ext cx="1301858" cy="2300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796725" y="2755880"/>
            <a:ext cx="1004000" cy="17018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3" idx="1"/>
          </p:cNvCxnSpPr>
          <p:nvPr/>
        </p:nvCxnSpPr>
        <p:spPr>
          <a:xfrm rot="10800000">
            <a:off x="4314825" y="2078055"/>
            <a:ext cx="481900" cy="564201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698209" y="2598420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573780" y="1693134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해당 상품바로가기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058" y="3994936"/>
            <a:ext cx="1856580" cy="184365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38" name="꺾인 연결선 37"/>
          <p:cNvCxnSpPr>
            <a:stCxn id="26" idx="3"/>
          </p:cNvCxnSpPr>
          <p:nvPr/>
        </p:nvCxnSpPr>
        <p:spPr>
          <a:xfrm flipV="1">
            <a:off x="10169633" y="1400230"/>
            <a:ext cx="316532" cy="562780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10169633" y="1920193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9745120" y="1015308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로그인 </a:t>
            </a:r>
            <a:r>
              <a:rPr lang="en-US" altLang="ko-KR" sz="1050" dirty="0" smtClean="0">
                <a:solidFill>
                  <a:schemeClr val="tx1"/>
                </a:solidFill>
              </a:rPr>
              <a:t>/ </a:t>
            </a:r>
            <a:r>
              <a:rPr lang="ko-KR" altLang="en-US" sz="1050" dirty="0" smtClean="0">
                <a:solidFill>
                  <a:schemeClr val="tx1"/>
                </a:solidFill>
              </a:rPr>
              <a:t>회원가입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42" name="꺾인 연결선 41"/>
          <p:cNvCxnSpPr>
            <a:stCxn id="27" idx="3"/>
          </p:cNvCxnSpPr>
          <p:nvPr/>
        </p:nvCxnSpPr>
        <p:spPr>
          <a:xfrm>
            <a:off x="10070574" y="2640836"/>
            <a:ext cx="980944" cy="1033474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10070574" y="2598420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295233" y="3289388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고객센터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64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8" grpId="0" animBg="1"/>
      <p:bldP spid="10" grpId="0" animBg="1"/>
      <p:bldP spid="11" grpId="0" animBg="1"/>
      <p:bldP spid="39" grpId="0" animBg="1"/>
      <p:bldP spid="40" grpId="0" animBg="1"/>
      <p:bldP spid="43" grpId="0" animBg="1"/>
      <p:bldP spid="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7100" y="2026443"/>
            <a:ext cx="7334250" cy="3869532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99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상품리스트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79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7100" y="2036556"/>
            <a:ext cx="7334250" cy="386241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99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상품리스트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531662" y="2587924"/>
            <a:ext cx="3806398" cy="41435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1"/>
            <a:endCxn id="20" idx="1"/>
          </p:cNvCxnSpPr>
          <p:nvPr/>
        </p:nvCxnSpPr>
        <p:spPr>
          <a:xfrm rot="10800000" flipH="1">
            <a:off x="3531661" y="1760872"/>
            <a:ext cx="168327" cy="1034230"/>
          </a:xfrm>
          <a:prstGeom prst="bentConnector3">
            <a:avLst>
              <a:gd name="adj1" fmla="val -13580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3447842" y="2753191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699989" y="1568412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상품정렬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696200" y="3066060"/>
            <a:ext cx="1158240" cy="27784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6" name="꺾인 연결선 15"/>
          <p:cNvCxnSpPr>
            <a:stCxn id="30" idx="0"/>
            <a:endCxn id="22" idx="1"/>
          </p:cNvCxnSpPr>
          <p:nvPr/>
        </p:nvCxnSpPr>
        <p:spPr>
          <a:xfrm rot="5400000" flipH="1" flipV="1">
            <a:off x="7769522" y="2295468"/>
            <a:ext cx="1276391" cy="264795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8237220" y="2983194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8540115" y="1597209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할인가 적용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02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상품보기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8060" y="2036556"/>
            <a:ext cx="4948798" cy="36324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699" y="2275146"/>
            <a:ext cx="2276475" cy="339381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8583538" y="4469955"/>
            <a:ext cx="2341636" cy="5992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1"/>
            <a:endCxn id="14" idx="1"/>
          </p:cNvCxnSpPr>
          <p:nvPr/>
        </p:nvCxnSpPr>
        <p:spPr>
          <a:xfrm rot="10800000" flipH="1" flipV="1">
            <a:off x="8583537" y="4769559"/>
            <a:ext cx="610287" cy="1258243"/>
          </a:xfrm>
          <a:prstGeom prst="bentConnector3">
            <a:avLst>
              <a:gd name="adj1" fmla="val -3745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8503919" y="4735269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193825" y="5835343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수량에 따른 금액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954638" y="3486975"/>
            <a:ext cx="1383422" cy="4220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꺾인 연결선 20"/>
          <p:cNvCxnSpPr>
            <a:stCxn id="20" idx="1"/>
            <a:endCxn id="23" idx="1"/>
          </p:cNvCxnSpPr>
          <p:nvPr/>
        </p:nvCxnSpPr>
        <p:spPr>
          <a:xfrm rot="10800000">
            <a:off x="5880146" y="1844096"/>
            <a:ext cx="74493" cy="1853922"/>
          </a:xfrm>
          <a:prstGeom prst="bentConnector3">
            <a:avLst>
              <a:gd name="adj1" fmla="val 40687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5880145" y="3656107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880145" y="1651636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3</a:t>
            </a:r>
            <a:r>
              <a:rPr lang="ko-KR" altLang="en-US" sz="1050" dirty="0" smtClean="0">
                <a:solidFill>
                  <a:schemeClr val="tx1"/>
                </a:solidFill>
              </a:rPr>
              <a:t>일 뒤 계산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527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20" grpId="0" animBg="1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상품보기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629" y="2036555"/>
            <a:ext cx="5271393" cy="4310517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4918184" y="1546129"/>
            <a:ext cx="2670281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상품리뷰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/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페이징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784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상품보기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45" y="3984327"/>
            <a:ext cx="6996844" cy="18648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253" y="2053460"/>
            <a:ext cx="2341245" cy="963766"/>
          </a:xfrm>
          <a:prstGeom prst="rect">
            <a:avLst/>
          </a:prstGeom>
          <a:ln w="28575">
            <a:noFill/>
          </a:ln>
        </p:spPr>
      </p:pic>
      <p:sp>
        <p:nvSpPr>
          <p:cNvPr id="12" name="모서리가 둥근 직사각형 11"/>
          <p:cNvSpPr/>
          <p:nvPr/>
        </p:nvSpPr>
        <p:spPr>
          <a:xfrm>
            <a:off x="4059116" y="1577313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장바구니 클릭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59115" y="3495502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구매하기 클릭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71" y="1852515"/>
            <a:ext cx="4791075" cy="1076325"/>
          </a:xfrm>
          <a:prstGeom prst="rect">
            <a:avLst/>
          </a:prstGeom>
        </p:spPr>
      </p:pic>
      <p:cxnSp>
        <p:nvCxnSpPr>
          <p:cNvPr id="15" name="꺾인 연결선 14"/>
          <p:cNvCxnSpPr>
            <a:stCxn id="16" idx="6"/>
            <a:endCxn id="12" idx="3"/>
          </p:cNvCxnSpPr>
          <p:nvPr/>
        </p:nvCxnSpPr>
        <p:spPr>
          <a:xfrm flipH="1" flipV="1">
            <a:off x="5552636" y="1769773"/>
            <a:ext cx="1501724" cy="653355"/>
          </a:xfrm>
          <a:prstGeom prst="bentConnector3">
            <a:avLst>
              <a:gd name="adj1" fmla="val 4677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6970540" y="2381218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endCxn id="13" idx="3"/>
          </p:cNvCxnSpPr>
          <p:nvPr/>
        </p:nvCxnSpPr>
        <p:spPr>
          <a:xfrm rot="10800000" flipV="1">
            <a:off x="5552636" y="2655550"/>
            <a:ext cx="4730209" cy="1032411"/>
          </a:xfrm>
          <a:prstGeom prst="bentConnector3">
            <a:avLst>
              <a:gd name="adj1" fmla="val 26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10231897" y="2633374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장바구니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1997905"/>
            <a:ext cx="6040316" cy="4404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873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장바구니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189" y="1997905"/>
            <a:ext cx="6004536" cy="44041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90" y="5223353"/>
            <a:ext cx="2747596" cy="111556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1" name="모서리가 둥근 직사각형 10"/>
          <p:cNvSpPr/>
          <p:nvPr/>
        </p:nvSpPr>
        <p:spPr>
          <a:xfrm>
            <a:off x="4754953" y="3654933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선택삭제</a:t>
            </a:r>
            <a:r>
              <a:rPr lang="ko-KR" altLang="en-US" sz="1050" dirty="0" smtClean="0">
                <a:solidFill>
                  <a:schemeClr val="tx1"/>
                </a:solidFill>
              </a:rPr>
              <a:t> 클릭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90" y="4145842"/>
            <a:ext cx="2747596" cy="105038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4" name="꺾인 연결선 13"/>
          <p:cNvCxnSpPr/>
          <p:nvPr/>
        </p:nvCxnSpPr>
        <p:spPr>
          <a:xfrm>
            <a:off x="4276140" y="3847393"/>
            <a:ext cx="478813" cy="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3532755" y="3697795"/>
            <a:ext cx="667911" cy="29919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187190" y="3806435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21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장바구니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4846" y="2284455"/>
            <a:ext cx="5978769" cy="3831041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9651023" y="3807675"/>
            <a:ext cx="2350476" cy="12372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주문하기 클릭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상품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선택시</a:t>
            </a:r>
            <a:r>
              <a:rPr lang="ko-KR" altLang="en-US" sz="1050" dirty="0" smtClean="0">
                <a:solidFill>
                  <a:schemeClr val="tx1"/>
                </a:solidFill>
              </a:rPr>
              <a:t> 선택된 상품만 주문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선택된 상품이 없으면 전체 주문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3" name="꺾인 연결선 12"/>
          <p:cNvCxnSpPr>
            <a:stCxn id="14" idx="6"/>
            <a:endCxn id="11" idx="2"/>
          </p:cNvCxnSpPr>
          <p:nvPr/>
        </p:nvCxnSpPr>
        <p:spPr>
          <a:xfrm flipV="1">
            <a:off x="9423487" y="5044953"/>
            <a:ext cx="1402774" cy="603513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9339667" y="5606556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79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주문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2" y="2036556"/>
            <a:ext cx="6646339" cy="43454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294" y="2592999"/>
            <a:ext cx="5299369" cy="239590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141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 descr="스프링클스와 같은 작은 줄로 채워진 원">
            <a:extLst>
              <a:ext uri="{FF2B5EF4-FFF2-40B4-BE49-F238E27FC236}">
                <a16:creationId xmlns:a16="http://schemas.microsoft.com/office/drawing/2014/main" id="{41710828-EC73-D543-F944-51324C00C6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1467999" y="-1413534"/>
            <a:ext cx="3988575" cy="39885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509161-0BC2-8A21-22DE-F9861A891D66}"/>
              </a:ext>
            </a:extLst>
          </p:cNvPr>
          <p:cNvSpPr/>
          <p:nvPr/>
        </p:nvSpPr>
        <p:spPr>
          <a:xfrm>
            <a:off x="363447" y="335362"/>
            <a:ext cx="5732553" cy="5789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9D9AF3-E4EA-F976-6ECD-F94DB6D9E9D3}"/>
              </a:ext>
            </a:extLst>
          </p:cNvPr>
          <p:cNvSpPr txBox="1"/>
          <p:nvPr/>
        </p:nvSpPr>
        <p:spPr>
          <a:xfrm>
            <a:off x="469659" y="385528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</a:rPr>
              <a:t>목차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C8B7FE-64DA-3101-FDC1-7EA9BB5FDA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1ECB9D-E48D-40AF-F16A-4D3E9CC9D55A}"/>
              </a:ext>
            </a:extLst>
          </p:cNvPr>
          <p:cNvSpPr txBox="1"/>
          <p:nvPr/>
        </p:nvSpPr>
        <p:spPr>
          <a:xfrm>
            <a:off x="1662406" y="1871175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DA43A-4581-DBE0-FD7B-5C816476A353}"/>
              </a:ext>
            </a:extLst>
          </p:cNvPr>
          <p:cNvSpPr txBox="1"/>
          <p:nvPr/>
        </p:nvSpPr>
        <p:spPr>
          <a:xfrm>
            <a:off x="2725708" y="1871175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/>
              <a:t>프로젝트 개요</a:t>
            </a:r>
            <a:endParaRPr lang="ko-KR" altLang="en-US" sz="2400" spc="-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7C7678-80F6-3924-C59D-E33E1CB898EE}"/>
              </a:ext>
            </a:extLst>
          </p:cNvPr>
          <p:cNvSpPr txBox="1"/>
          <p:nvPr/>
        </p:nvSpPr>
        <p:spPr>
          <a:xfrm>
            <a:off x="1619124" y="304205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2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B0898-E275-82DD-B9C0-6286BB43A98F}"/>
              </a:ext>
            </a:extLst>
          </p:cNvPr>
          <p:cNvSpPr txBox="1"/>
          <p:nvPr/>
        </p:nvSpPr>
        <p:spPr>
          <a:xfrm>
            <a:off x="2725708" y="3042050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/>
              <a:t>프로젝트 상세</a:t>
            </a:r>
            <a:endParaRPr lang="ko-KR" altLang="en-US" sz="2400" spc="-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CCE-B7ED-E5A8-CFF4-99CC36041BD1}"/>
              </a:ext>
            </a:extLst>
          </p:cNvPr>
          <p:cNvSpPr txBox="1"/>
          <p:nvPr/>
        </p:nvSpPr>
        <p:spPr>
          <a:xfrm>
            <a:off x="1609506" y="4212925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3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EC72C-A8CE-5E15-6859-2C137438EB0E}"/>
              </a:ext>
            </a:extLst>
          </p:cNvPr>
          <p:cNvSpPr txBox="1"/>
          <p:nvPr/>
        </p:nvSpPr>
        <p:spPr>
          <a:xfrm>
            <a:off x="2725708" y="4212925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/>
              <a:t>프로젝트 시연</a:t>
            </a:r>
            <a:endParaRPr lang="ko-KR" altLang="en-US" sz="2400" spc="-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576DF1-FC6E-2979-0360-4604751EE636}"/>
              </a:ext>
            </a:extLst>
          </p:cNvPr>
          <p:cNvSpPr txBox="1"/>
          <p:nvPr/>
        </p:nvSpPr>
        <p:spPr>
          <a:xfrm>
            <a:off x="1058842" y="559043"/>
            <a:ext cx="1907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 table of contents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9191FE-5D26-A756-7A7E-D88AC49B0C1C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2C0309-AF1A-4D0F-2E02-EA7BA1E13B5F}"/>
              </a:ext>
            </a:extLst>
          </p:cNvPr>
          <p:cNvSpPr txBox="1"/>
          <p:nvPr/>
        </p:nvSpPr>
        <p:spPr>
          <a:xfrm>
            <a:off x="1604698" y="5383800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4</a:t>
            </a:r>
            <a:endParaRPr lang="ko-KR" altLang="en-US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380EC8-E2D3-F0BC-E54F-24FF3AA6642C}"/>
              </a:ext>
            </a:extLst>
          </p:cNvPr>
          <p:cNvSpPr txBox="1"/>
          <p:nvPr/>
        </p:nvSpPr>
        <p:spPr>
          <a:xfrm>
            <a:off x="2725708" y="5383800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/>
              <a:t>마치며</a:t>
            </a:r>
            <a:endParaRPr lang="ko-KR" altLang="en-US" sz="2400" spc="-300" dirty="0"/>
          </a:p>
        </p:txBody>
      </p:sp>
    </p:spTree>
    <p:extLst>
      <p:ext uri="{BB962C8B-B14F-4D97-AF65-F5344CB8AC3E}">
        <p14:creationId xmlns:p14="http://schemas.microsoft.com/office/powerpoint/2010/main" val="346866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주문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3" y="2036556"/>
            <a:ext cx="5775901" cy="4404944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5092394" y="1544209"/>
            <a:ext cx="2432817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사용포인트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&lt; 5000</a:t>
            </a:r>
            <a:r>
              <a:rPr lang="ko-KR" altLang="en-US" sz="1050" dirty="0" smtClean="0">
                <a:solidFill>
                  <a:schemeClr val="tx1"/>
                </a:solidFill>
              </a:rPr>
              <a:t>점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23815" y="5853047"/>
            <a:ext cx="1383422" cy="4220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81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주문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3" y="2049586"/>
            <a:ext cx="5775901" cy="4378884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5092394" y="1544209"/>
            <a:ext cx="2432817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사용포인트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&gt;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보유포인트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420853" y="5773916"/>
            <a:ext cx="3433630" cy="4220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119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주문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3" y="2054666"/>
            <a:ext cx="5775901" cy="4368724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5092394" y="1544209"/>
            <a:ext cx="2432817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사용포인트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en-US" altLang="ko-KR" sz="1050" dirty="0" smtClean="0">
                <a:solidFill>
                  <a:schemeClr val="tx1"/>
                </a:solidFill>
              </a:rPr>
              <a:t>&gt;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주문금액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15022" y="5791501"/>
            <a:ext cx="3585015" cy="4220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50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주문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2" y="2036556"/>
            <a:ext cx="6646339" cy="43454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365" y="1896033"/>
            <a:ext cx="3221649" cy="115631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365" y="775168"/>
            <a:ext cx="3221649" cy="112086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4" name="모서리가 둥근 직사각형 13"/>
          <p:cNvSpPr/>
          <p:nvPr/>
        </p:nvSpPr>
        <p:spPr>
          <a:xfrm>
            <a:off x="9320429" y="190193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결제하기 </a:t>
            </a:r>
            <a:r>
              <a:rPr lang="ko-KR" altLang="en-US" sz="1050" dirty="0" smtClean="0">
                <a:solidFill>
                  <a:schemeClr val="tx1"/>
                </a:solidFill>
              </a:rPr>
              <a:t>클릭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5" name="꺾인 연결선 14"/>
          <p:cNvCxnSpPr/>
          <p:nvPr/>
        </p:nvCxnSpPr>
        <p:spPr>
          <a:xfrm rot="5400000" flipH="1" flipV="1">
            <a:off x="8525732" y="4343952"/>
            <a:ext cx="2833059" cy="249860"/>
          </a:xfrm>
          <a:prstGeom prst="bentConnector3">
            <a:avLst>
              <a:gd name="adj1" fmla="val 41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9794255" y="5833453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8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주문완료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2" y="2036556"/>
            <a:ext cx="6303439" cy="41980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501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로그인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939" y="1943061"/>
            <a:ext cx="7532562" cy="3398597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5817870" y="3043150"/>
            <a:ext cx="1657350" cy="5992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26" idx="1"/>
            <a:endCxn id="19" idx="2"/>
          </p:cNvCxnSpPr>
          <p:nvPr/>
        </p:nvCxnSpPr>
        <p:spPr>
          <a:xfrm rot="10800000">
            <a:off x="4241218" y="2833297"/>
            <a:ext cx="1576653" cy="509459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742074" y="3300845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494457" y="2448376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로그인 </a:t>
            </a:r>
            <a:r>
              <a:rPr lang="en-US" altLang="ko-KR" sz="1050" dirty="0" smtClean="0">
                <a:solidFill>
                  <a:schemeClr val="tx1"/>
                </a:solidFill>
              </a:rPr>
              <a:t>/</a:t>
            </a:r>
            <a:r>
              <a:rPr lang="ko-KR" altLang="en-US" sz="1050" dirty="0" smtClean="0">
                <a:solidFill>
                  <a:schemeClr val="tx1"/>
                </a:solidFill>
              </a:rPr>
              <a:t> 회원가입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746" y="4316309"/>
            <a:ext cx="2270760" cy="107764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861" y="4316309"/>
            <a:ext cx="2270760" cy="107764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6011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8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가입선택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273" y="1943061"/>
            <a:ext cx="7163894" cy="3398597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5825894" y="3342758"/>
            <a:ext cx="1546456" cy="81014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>
            <a:stCxn id="26" idx="1"/>
            <a:endCxn id="19" idx="2"/>
          </p:cNvCxnSpPr>
          <p:nvPr/>
        </p:nvCxnSpPr>
        <p:spPr>
          <a:xfrm rot="10800000">
            <a:off x="4526968" y="3465699"/>
            <a:ext cx="1298927" cy="282131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776770" y="3707131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780207" y="3080778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일반</a:t>
            </a:r>
            <a:r>
              <a:rPr lang="en-US" altLang="ko-KR" sz="1050" dirty="0" smtClean="0">
                <a:solidFill>
                  <a:schemeClr val="tx1"/>
                </a:solidFill>
              </a:rPr>
              <a:t>/</a:t>
            </a:r>
            <a:r>
              <a:rPr lang="ko-KR" altLang="en-US" sz="1050" dirty="0" smtClean="0">
                <a:solidFill>
                  <a:schemeClr val="tx1"/>
                </a:solidFill>
              </a:rPr>
              <a:t>판매자 선택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578494" y="3342758"/>
            <a:ext cx="1546456" cy="81014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345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8" grpId="0" animBg="1"/>
      <p:bldP spid="19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424" y="2432020"/>
            <a:ext cx="7076654" cy="397560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약관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571" y="2432020"/>
            <a:ext cx="3631637" cy="3067845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4615991" y="2047100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일반회원 약관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762629" y="2036556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판매자 약관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846" y="801327"/>
            <a:ext cx="2495550" cy="84199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2" name="모서리가 둥근 직사각형 21"/>
          <p:cNvSpPr/>
          <p:nvPr/>
        </p:nvSpPr>
        <p:spPr>
          <a:xfrm>
            <a:off x="9702861" y="375058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필수항목</a:t>
            </a:r>
            <a:r>
              <a:rPr lang="ko-KR" altLang="en-US" sz="1050" dirty="0" smtClean="0">
                <a:solidFill>
                  <a:schemeClr val="tx1"/>
                </a:solidFill>
              </a:rPr>
              <a:t> 체크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6" name="꺾인 연결선 15"/>
          <p:cNvCxnSpPr>
            <a:stCxn id="3" idx="3"/>
            <a:endCxn id="7" idx="3"/>
          </p:cNvCxnSpPr>
          <p:nvPr/>
        </p:nvCxnSpPr>
        <p:spPr>
          <a:xfrm flipV="1">
            <a:off x="11325208" y="1222325"/>
            <a:ext cx="372188" cy="2743618"/>
          </a:xfrm>
          <a:prstGeom prst="bentConnector3">
            <a:avLst>
              <a:gd name="adj1" fmla="val 161421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1286075" y="3925052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77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022" y="1943061"/>
            <a:ext cx="4342075" cy="360228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회원가입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008" y="1943061"/>
            <a:ext cx="4070927" cy="44037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12" y="831822"/>
            <a:ext cx="3339017" cy="55948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20" name="꺾인 연결선 19"/>
          <p:cNvCxnSpPr>
            <a:endCxn id="7" idx="1"/>
          </p:cNvCxnSpPr>
          <p:nvPr/>
        </p:nvCxnSpPr>
        <p:spPr>
          <a:xfrm flipV="1">
            <a:off x="4541363" y="1111566"/>
            <a:ext cx="3975049" cy="1366508"/>
          </a:xfrm>
          <a:prstGeom prst="bentConnector3">
            <a:avLst>
              <a:gd name="adj1" fmla="val -18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4499454" y="2478951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9439160" y="390248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아이디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중복체크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068" y="2996265"/>
            <a:ext cx="2718214" cy="39718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976" y="3393447"/>
            <a:ext cx="2718214" cy="39603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7" name="모서리가 둥근 직사각형 26"/>
          <p:cNvSpPr/>
          <p:nvPr/>
        </p:nvSpPr>
        <p:spPr>
          <a:xfrm>
            <a:off x="9837415" y="2562771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정규표현식</a:t>
            </a:r>
            <a:r>
              <a:rPr lang="ko-KR" altLang="en-US" sz="1050" dirty="0" smtClean="0">
                <a:solidFill>
                  <a:schemeClr val="tx1"/>
                </a:solidFill>
              </a:rPr>
              <a:t> 처리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253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20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고객센터 </a:t>
            </a:r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메인페이지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2" y="1104668"/>
            <a:ext cx="5960539" cy="540173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495668" y="2884516"/>
            <a:ext cx="4368172" cy="8645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495668" y="5436524"/>
            <a:ext cx="1649910" cy="8257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832567" y="2570137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최신글</a:t>
            </a:r>
            <a:r>
              <a:rPr lang="ko-KR" altLang="en-US" sz="1050" dirty="0" smtClean="0">
                <a:solidFill>
                  <a:schemeClr val="tx1"/>
                </a:solidFill>
              </a:rPr>
              <a:t> 리스트 </a:t>
            </a:r>
            <a:r>
              <a:rPr lang="en-US" altLang="ko-KR" sz="1050" dirty="0" smtClean="0">
                <a:solidFill>
                  <a:schemeClr val="tx1"/>
                </a:solidFill>
              </a:rPr>
              <a:t>5</a:t>
            </a:r>
            <a:r>
              <a:rPr lang="ko-KR" altLang="en-US" sz="1050" dirty="0" smtClean="0">
                <a:solidFill>
                  <a:schemeClr val="tx1"/>
                </a:solidFill>
              </a:rPr>
              <a:t>건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cxnSp>
        <p:nvCxnSpPr>
          <p:cNvPr id="14" name="꺾인 연결선 13"/>
          <p:cNvCxnSpPr>
            <a:endCxn id="13" idx="2"/>
          </p:cNvCxnSpPr>
          <p:nvPr/>
        </p:nvCxnSpPr>
        <p:spPr>
          <a:xfrm flipV="1">
            <a:off x="7887321" y="2955057"/>
            <a:ext cx="2692006" cy="318181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7872906" y="3231328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>
            <a:endCxn id="13" idx="2"/>
          </p:cNvCxnSpPr>
          <p:nvPr/>
        </p:nvCxnSpPr>
        <p:spPr>
          <a:xfrm flipV="1">
            <a:off x="5145578" y="2955057"/>
            <a:ext cx="5433749" cy="2894333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5136574" y="5807479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9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07A9AE-462E-CFBB-091B-4537C23702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F734055-1EB4-4696-4B0E-7A39B07915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65EEC-08D3-0912-69A9-18612002919B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Part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1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040DA-A862-FA15-1BE8-0698FA3F1E2A}"/>
              </a:ext>
            </a:extLst>
          </p:cNvPr>
          <p:cNvSpPr txBox="1"/>
          <p:nvPr/>
        </p:nvSpPr>
        <p:spPr>
          <a:xfrm>
            <a:off x="2787805" y="3044278"/>
            <a:ext cx="46389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bg1"/>
                </a:solidFill>
              </a:rPr>
              <a:t>프로젝트 개요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CD11D-4375-DA6C-4F1C-33CDBA47929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24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851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고객센터 공지사항 리스트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53" y="1695716"/>
            <a:ext cx="7105716" cy="47985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420853" y="2520860"/>
            <a:ext cx="1397204" cy="12129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004811" y="6004559"/>
            <a:ext cx="1397204" cy="4897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913597" y="2275997"/>
            <a:ext cx="1573240" cy="4897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25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851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고객센터 공지사항 리스트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53" y="1671758"/>
            <a:ext cx="7244216" cy="4678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20853" y="2520860"/>
            <a:ext cx="1397204" cy="12129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13597" y="2275997"/>
            <a:ext cx="1740880" cy="4897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13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568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고객센터 공지사항 보기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3" y="1615022"/>
            <a:ext cx="7415667" cy="45122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357856" y="2151529"/>
            <a:ext cx="1438588" cy="14063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96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5415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고객센터 </a:t>
            </a:r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자주묻는질문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 리스트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3" y="1817403"/>
            <a:ext cx="6541791" cy="44251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987013" y="3977640"/>
            <a:ext cx="610127" cy="3505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88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5415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고객센터 </a:t>
            </a:r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자주묻는질문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 리스트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3" y="1817403"/>
            <a:ext cx="6552478" cy="4738964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6978221" y="5953564"/>
            <a:ext cx="610127" cy="3505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10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5133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고객센터 </a:t>
            </a:r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자주묻는질문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 보기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3" y="1913093"/>
            <a:ext cx="7162418" cy="37755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341230" y="2036556"/>
            <a:ext cx="1438588" cy="18538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59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851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고객센터 문의하기 리스트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3" y="1856504"/>
            <a:ext cx="7234604" cy="4048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50943" y="2967111"/>
            <a:ext cx="610127" cy="1371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66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568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고객센터 문의하기 보기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3" y="1679243"/>
            <a:ext cx="8024812" cy="43357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199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568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고객센터 문의하기 보기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3" y="1755264"/>
            <a:ext cx="7803539" cy="4256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002721" y="4200508"/>
            <a:ext cx="3770830" cy="10942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33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851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고객센터 문의하기 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글쓰기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853" y="1336257"/>
            <a:ext cx="7110412" cy="47692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9923" y="3058558"/>
            <a:ext cx="6799750" cy="185820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158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959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프로젝트 개요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66634" y="375058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852" y="1341901"/>
            <a:ext cx="8583330" cy="482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9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780" y="1573943"/>
            <a:ext cx="7286625" cy="443401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3276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관리자페이지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694087" y="1743418"/>
            <a:ext cx="1977088" cy="2300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158739" y="4898108"/>
            <a:ext cx="5512435" cy="11098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783876" y="2141808"/>
            <a:ext cx="1374864" cy="20568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10" idx="0"/>
            <a:endCxn id="11" idx="2"/>
          </p:cNvCxnSpPr>
          <p:nvPr/>
        </p:nvCxnSpPr>
        <p:spPr>
          <a:xfrm rot="16200000" flipV="1">
            <a:off x="2850548" y="2162738"/>
            <a:ext cx="1588072" cy="233957"/>
          </a:xfrm>
          <a:prstGeom prst="bentConnector3">
            <a:avLst>
              <a:gd name="adj1" fmla="val -2781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719652" y="3073753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780845" y="1100761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관리자 페이지리스트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38" name="꺾인 연결선 37"/>
          <p:cNvCxnSpPr>
            <a:stCxn id="39" idx="7"/>
            <a:endCxn id="40" idx="2"/>
          </p:cNvCxnSpPr>
          <p:nvPr/>
        </p:nvCxnSpPr>
        <p:spPr>
          <a:xfrm rot="5400000" flipH="1" flipV="1">
            <a:off x="9632258" y="1437697"/>
            <a:ext cx="345940" cy="144767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9661300" y="1670775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9130852" y="952190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판매자 </a:t>
            </a:r>
            <a:r>
              <a:rPr lang="en-US" altLang="ko-KR" sz="1050" dirty="0" smtClean="0">
                <a:solidFill>
                  <a:schemeClr val="tx1"/>
                </a:solidFill>
              </a:rPr>
              <a:t>/ </a:t>
            </a:r>
            <a:r>
              <a:rPr lang="ko-KR" altLang="en-US" sz="1050" dirty="0" smtClean="0">
                <a:solidFill>
                  <a:schemeClr val="tx1"/>
                </a:solidFill>
              </a:rPr>
              <a:t>로그아웃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116829" y="5411122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</a:t>
            </a:r>
            <a:endParaRPr lang="ko-KR" altLang="en-US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3527605" y="4679941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공지사항</a:t>
            </a:r>
            <a:r>
              <a:rPr lang="en-US" altLang="ko-KR" sz="1050" dirty="0" smtClean="0">
                <a:solidFill>
                  <a:schemeClr val="tx1"/>
                </a:solidFill>
              </a:rPr>
              <a:t>/</a:t>
            </a:r>
            <a:r>
              <a:rPr lang="ko-KR" altLang="en-US" sz="1050" dirty="0" smtClean="0">
                <a:solidFill>
                  <a:schemeClr val="tx1"/>
                </a:solidFill>
              </a:rPr>
              <a:t>고객문의 최신 글 업데이트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228" name="꺾인 연결선 227"/>
          <p:cNvCxnSpPr>
            <a:stCxn id="44" idx="2"/>
            <a:endCxn id="43" idx="2"/>
          </p:cNvCxnSpPr>
          <p:nvPr/>
        </p:nvCxnSpPr>
        <p:spPr>
          <a:xfrm rot="16200000" flipH="1">
            <a:off x="4501512" y="4837714"/>
            <a:ext cx="388171" cy="842464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62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10" grpId="0" animBg="1"/>
      <p:bldP spid="11" grpId="0" animBg="1"/>
      <p:bldP spid="39" grpId="0" animBg="1"/>
      <p:bldP spid="40" grpId="0" animBg="1"/>
      <p:bldP spid="43" grpId="0" animBg="1"/>
      <p:bldP spid="4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578" y="1582789"/>
            <a:ext cx="5344944" cy="4625912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상품현황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082014" y="1806468"/>
            <a:ext cx="2433085" cy="2300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940417" y="5813317"/>
            <a:ext cx="1974858" cy="3030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꺾인 연결선 37"/>
          <p:cNvCxnSpPr>
            <a:stCxn id="39" idx="7"/>
            <a:endCxn id="40" idx="2"/>
          </p:cNvCxnSpPr>
          <p:nvPr/>
        </p:nvCxnSpPr>
        <p:spPr>
          <a:xfrm rot="5400000" flipH="1" flipV="1">
            <a:off x="5094775" y="1427264"/>
            <a:ext cx="345940" cy="291732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5049227" y="1733825"/>
            <a:ext cx="85117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4518779" y="1015240"/>
            <a:ext cx="1789663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카테고리별로 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ko-KR" altLang="en-US" sz="1050" dirty="0" smtClean="0">
                <a:solidFill>
                  <a:schemeClr val="tx1"/>
                </a:solidFill>
              </a:rPr>
              <a:t>검색기능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8297952" y="6198870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공지사항</a:t>
            </a:r>
            <a:r>
              <a:rPr lang="en-US" altLang="ko-KR" sz="1050" dirty="0" smtClean="0">
                <a:solidFill>
                  <a:schemeClr val="tx1"/>
                </a:solidFill>
              </a:rPr>
              <a:t>/</a:t>
            </a:r>
            <a:r>
              <a:rPr lang="ko-KR" altLang="en-US" sz="1050" dirty="0" smtClean="0">
                <a:solidFill>
                  <a:schemeClr val="tx1"/>
                </a:solidFill>
              </a:rPr>
              <a:t>고객문의 최신 글 업데이트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9" name="꺾인 연결선 8"/>
          <p:cNvCxnSpPr>
            <a:stCxn id="27" idx="3"/>
            <a:endCxn id="44" idx="1"/>
          </p:cNvCxnSpPr>
          <p:nvPr/>
        </p:nvCxnSpPr>
        <p:spPr>
          <a:xfrm>
            <a:off x="7915275" y="5964820"/>
            <a:ext cx="382677" cy="42651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7873365" y="5922910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28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9" grpId="0" animBg="1"/>
      <p:bldP spid="40" grpId="0" animBg="1"/>
      <p:bldP spid="4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853" y="1872617"/>
            <a:ext cx="4822748" cy="394386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상품등록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473473" y="2384963"/>
            <a:ext cx="1749426" cy="3841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473473" y="3079144"/>
            <a:ext cx="1749426" cy="9167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꺾인 연결선 37"/>
          <p:cNvCxnSpPr>
            <a:stCxn id="39" idx="0"/>
            <a:endCxn id="40" idx="2"/>
          </p:cNvCxnSpPr>
          <p:nvPr/>
        </p:nvCxnSpPr>
        <p:spPr>
          <a:xfrm rot="5400000" flipH="1" flipV="1">
            <a:off x="4544076" y="1555451"/>
            <a:ext cx="633623" cy="941582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4348186" y="2343053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4004715" y="1324510"/>
            <a:ext cx="2653926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1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차분류에</a:t>
            </a:r>
            <a:r>
              <a:rPr lang="ko-KR" altLang="en-US" sz="1050" dirty="0" smtClean="0">
                <a:solidFill>
                  <a:schemeClr val="tx1"/>
                </a:solidFill>
              </a:rPr>
              <a:t> 따라 </a:t>
            </a:r>
            <a:r>
              <a:rPr lang="en-US" altLang="ko-KR" sz="1050" dirty="0" smtClean="0">
                <a:solidFill>
                  <a:schemeClr val="tx1"/>
                </a:solidFill>
              </a:rPr>
              <a:t>2</a:t>
            </a:r>
            <a:r>
              <a:rPr lang="ko-KR" altLang="en-US" sz="1050" dirty="0" smtClean="0">
                <a:solidFill>
                  <a:schemeClr val="tx1"/>
                </a:solidFill>
              </a:rPr>
              <a:t>차 카테고리 자동 등록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029631" y="3345075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필수 정보 미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입력시</a:t>
            </a:r>
            <a:r>
              <a:rPr lang="ko-KR" altLang="en-US" sz="1050" dirty="0" smtClean="0">
                <a:solidFill>
                  <a:schemeClr val="tx1"/>
                </a:solidFill>
              </a:rPr>
              <a:t> 경고 발생 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191699" y="3495625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>
            <a:stCxn id="29" idx="2"/>
            <a:endCxn id="44" idx="1"/>
          </p:cNvCxnSpPr>
          <p:nvPr/>
        </p:nvCxnSpPr>
        <p:spPr>
          <a:xfrm>
            <a:off x="5191699" y="3537535"/>
            <a:ext cx="8379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349" y="1156184"/>
            <a:ext cx="3677455" cy="1106491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8132888" y="1156184"/>
            <a:ext cx="3674916" cy="11064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473473" y="4242996"/>
            <a:ext cx="1749426" cy="2373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6074081" y="4192051"/>
            <a:ext cx="1650694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판매가격 입력 시 자동 포인트 작성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33" name="직선 연결선 32"/>
          <p:cNvCxnSpPr>
            <a:endCxn id="32" idx="1"/>
          </p:cNvCxnSpPr>
          <p:nvPr/>
        </p:nvCxnSpPr>
        <p:spPr>
          <a:xfrm>
            <a:off x="5236149" y="4384511"/>
            <a:ext cx="8379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5187614" y="4335594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333" y="2972851"/>
            <a:ext cx="2724150" cy="1219200"/>
          </a:xfrm>
          <a:prstGeom prst="rect">
            <a:avLst/>
          </a:prstGeom>
        </p:spPr>
      </p:pic>
      <p:sp>
        <p:nvSpPr>
          <p:cNvPr id="36" name="모서리가 둥근 직사각형 35"/>
          <p:cNvSpPr/>
          <p:nvPr/>
        </p:nvSpPr>
        <p:spPr>
          <a:xfrm>
            <a:off x="8343655" y="2942379"/>
            <a:ext cx="2754828" cy="13006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70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9" grpId="0" animBg="1"/>
      <p:bldP spid="40" grpId="0" animBg="1"/>
      <p:bldP spid="44" grpId="0" animBg="1"/>
      <p:bldP spid="29" grpId="0" animBg="1"/>
      <p:bldP spid="28" grpId="0" animBg="1"/>
      <p:bldP spid="30" grpId="0" animBg="1"/>
      <p:bldP spid="32" grpId="0" animBg="1"/>
      <p:bldP spid="34" grpId="0" animBg="1"/>
      <p:bldP spid="3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349" y="2586038"/>
            <a:ext cx="5597362" cy="240982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상품등록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605290" y="3178218"/>
            <a:ext cx="2086849" cy="17385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530071" y="3938851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형식적인 기본정보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미리입력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650229" y="4047491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5692139" y="4089401"/>
            <a:ext cx="8379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72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4" grpId="0" animBg="1"/>
      <p:bldP spid="2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3358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공지사항 목록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233" y="1371124"/>
            <a:ext cx="5520572" cy="4839653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4295775" y="1622950"/>
            <a:ext cx="728663" cy="310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838063" y="2036556"/>
            <a:ext cx="1928241" cy="310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9003411" y="2135613"/>
            <a:ext cx="658749" cy="19565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432935" y="5593077"/>
            <a:ext cx="728663" cy="310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657975" y="5903702"/>
            <a:ext cx="779145" cy="310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8809057" y="5593077"/>
            <a:ext cx="728663" cy="310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615671" y="982654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카테고리에 따라 </a:t>
            </a:r>
            <a:r>
              <a:rPr lang="en-US" altLang="ko-KR" sz="1050" dirty="0" smtClean="0">
                <a:solidFill>
                  <a:schemeClr val="tx1"/>
                </a:solidFill>
              </a:rPr>
              <a:t>ajax</a:t>
            </a:r>
            <a:r>
              <a:rPr lang="ko-KR" altLang="en-US" sz="1050" dirty="0" smtClean="0">
                <a:solidFill>
                  <a:schemeClr val="tx1"/>
                </a:solidFill>
              </a:rPr>
              <a:t>를 통해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050" dirty="0" smtClean="0">
                <a:solidFill>
                  <a:schemeClr val="tx1"/>
                </a:solidFill>
              </a:rPr>
              <a:t> 출력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625815" y="1582934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31" idx="1"/>
            <a:endCxn id="32" idx="0"/>
          </p:cNvCxnSpPr>
          <p:nvPr/>
        </p:nvCxnSpPr>
        <p:spPr>
          <a:xfrm rot="10800000" flipV="1">
            <a:off x="4667725" y="1175114"/>
            <a:ext cx="947946" cy="407820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7437119" y="1390474"/>
            <a:ext cx="1678305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1050" dirty="0" smtClean="0">
                <a:solidFill>
                  <a:schemeClr val="tx1"/>
                </a:solidFill>
              </a:rPr>
              <a:t> 뷰 페이지 이동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718363" y="1992871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4" name="꺾인 연결선 223"/>
          <p:cNvCxnSpPr>
            <a:stCxn id="42" idx="0"/>
            <a:endCxn id="41" idx="1"/>
          </p:cNvCxnSpPr>
          <p:nvPr/>
        </p:nvCxnSpPr>
        <p:spPr>
          <a:xfrm rot="5400000" flipH="1" flipV="1">
            <a:off x="6893728" y="1449480"/>
            <a:ext cx="409937" cy="676846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10260330" y="2040978"/>
            <a:ext cx="15697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삭제 및 수정 컨트롤러 이동 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9953506" y="5593077"/>
            <a:ext cx="1666993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작성페이지</a:t>
            </a:r>
            <a:r>
              <a:rPr lang="ko-KR" altLang="en-US" sz="1050" dirty="0" smtClean="0">
                <a:solidFill>
                  <a:schemeClr val="tx1"/>
                </a:solidFill>
              </a:rPr>
              <a:t> 이동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7529892" y="6279479"/>
            <a:ext cx="1766507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페이지 </a:t>
            </a:r>
            <a:r>
              <a:rPr lang="en-US" altLang="ko-KR" sz="1050" dirty="0" smtClean="0">
                <a:solidFill>
                  <a:schemeClr val="tx1"/>
                </a:solidFill>
              </a:rPr>
              <a:t>ajax</a:t>
            </a:r>
            <a:r>
              <a:rPr lang="ko-KR" altLang="en-US" sz="1050" dirty="0" smtClean="0">
                <a:solidFill>
                  <a:schemeClr val="tx1"/>
                </a:solidFill>
              </a:rPr>
              <a:t>로 동적 출력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050505" y="6230127"/>
            <a:ext cx="1565165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선택된 체크박스 삭제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9631798" y="2191528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9508193" y="5706479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4750426" y="5887475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7404100" y="6017104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6" name="직선 연결선 225"/>
          <p:cNvCxnSpPr>
            <a:stCxn id="52" idx="2"/>
            <a:endCxn id="47" idx="1"/>
          </p:cNvCxnSpPr>
          <p:nvPr/>
        </p:nvCxnSpPr>
        <p:spPr>
          <a:xfrm>
            <a:off x="9631798" y="2233438"/>
            <a:ext cx="6285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/>
          <p:cNvCxnSpPr>
            <a:stCxn id="53" idx="2"/>
            <a:endCxn id="48" idx="1"/>
          </p:cNvCxnSpPr>
          <p:nvPr/>
        </p:nvCxnSpPr>
        <p:spPr>
          <a:xfrm>
            <a:off x="9508193" y="5748389"/>
            <a:ext cx="445313" cy="371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꺾인 연결선 234"/>
          <p:cNvCxnSpPr>
            <a:stCxn id="55" idx="6"/>
            <a:endCxn id="49" idx="0"/>
          </p:cNvCxnSpPr>
          <p:nvPr/>
        </p:nvCxnSpPr>
        <p:spPr>
          <a:xfrm>
            <a:off x="7487920" y="6059014"/>
            <a:ext cx="925226" cy="220465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>
            <a:stCxn id="54" idx="0"/>
            <a:endCxn id="50" idx="0"/>
          </p:cNvCxnSpPr>
          <p:nvPr/>
        </p:nvCxnSpPr>
        <p:spPr>
          <a:xfrm>
            <a:off x="4792336" y="5887475"/>
            <a:ext cx="40752" cy="3426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60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1" grpId="0" animBg="1"/>
      <p:bldP spid="32" grpId="0" animBg="1"/>
      <p:bldP spid="41" grpId="0" animBg="1"/>
      <p:bldP spid="42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563" y="1969892"/>
            <a:ext cx="6979563" cy="425021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3358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공지사항 보기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952875" y="5720605"/>
            <a:ext cx="220837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1050" dirty="0" smtClean="0">
                <a:solidFill>
                  <a:schemeClr val="tx1"/>
                </a:solidFill>
              </a:rPr>
              <a:t> 페이지 이동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932757" y="5697852"/>
            <a:ext cx="2573318" cy="4076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7" idx="1"/>
            <a:endCxn id="31" idx="3"/>
          </p:cNvCxnSpPr>
          <p:nvPr/>
        </p:nvCxnSpPr>
        <p:spPr>
          <a:xfrm flipH="1">
            <a:off x="6161245" y="5901689"/>
            <a:ext cx="1771512" cy="113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7890847" y="5871155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63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7" grpId="0" animBg="1"/>
      <p:bldP spid="3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331" y="1704075"/>
            <a:ext cx="7131293" cy="45249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3358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공지사항 작성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804070" y="3966562"/>
            <a:ext cx="1719108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스마트에디터를 통하여 글 스타일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자동적용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29672" y="3049026"/>
            <a:ext cx="3738683" cy="24963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14" idx="3"/>
          </p:cNvCxnSpPr>
          <p:nvPr/>
        </p:nvCxnSpPr>
        <p:spPr>
          <a:xfrm flipV="1">
            <a:off x="8868355" y="4159022"/>
            <a:ext cx="935715" cy="1381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79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853" y="1528013"/>
            <a:ext cx="8029575" cy="51339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3358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공지사항 수정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182497" y="3966563"/>
            <a:ext cx="1719108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스마트에디터를 통하여 글 스타일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자동수정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250517" y="2979036"/>
            <a:ext cx="4180494" cy="31169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9431011" y="4159023"/>
            <a:ext cx="751486" cy="1924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50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830" y="1214481"/>
            <a:ext cx="5657731" cy="488644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00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자주묻는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 질문 목록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295775" y="1622950"/>
            <a:ext cx="1319895" cy="310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089360" y="2195476"/>
            <a:ext cx="1928241" cy="310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9105822" y="2249015"/>
            <a:ext cx="658749" cy="19565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432936" y="5593077"/>
            <a:ext cx="567690" cy="310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9003411" y="5593077"/>
            <a:ext cx="534309" cy="310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615671" y="982654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카테고리에 따라 </a:t>
            </a:r>
            <a:r>
              <a:rPr lang="en-US" altLang="ko-KR" sz="1050" dirty="0" smtClean="0">
                <a:solidFill>
                  <a:schemeClr val="tx1"/>
                </a:solidFill>
              </a:rPr>
              <a:t>ajax</a:t>
            </a:r>
            <a:r>
              <a:rPr lang="ko-KR" altLang="en-US" sz="1050" dirty="0" smtClean="0">
                <a:solidFill>
                  <a:schemeClr val="tx1"/>
                </a:solidFill>
              </a:rPr>
              <a:t>를 통해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050" dirty="0" smtClean="0">
                <a:solidFill>
                  <a:schemeClr val="tx1"/>
                </a:solidFill>
              </a:rPr>
              <a:t> 출력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625815" y="1582934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31" idx="1"/>
            <a:endCxn id="32" idx="0"/>
          </p:cNvCxnSpPr>
          <p:nvPr/>
        </p:nvCxnSpPr>
        <p:spPr>
          <a:xfrm rot="10800000" flipV="1">
            <a:off x="4667725" y="1175114"/>
            <a:ext cx="947946" cy="407820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7437119" y="1390474"/>
            <a:ext cx="1678305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1050" dirty="0" smtClean="0">
                <a:solidFill>
                  <a:schemeClr val="tx1"/>
                </a:solidFill>
              </a:rPr>
              <a:t> 뷰 페이지 이동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7035594" y="2154157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4" name="꺾인 연결선 223"/>
          <p:cNvCxnSpPr>
            <a:stCxn id="42" idx="0"/>
            <a:endCxn id="41" idx="1"/>
          </p:cNvCxnSpPr>
          <p:nvPr/>
        </p:nvCxnSpPr>
        <p:spPr>
          <a:xfrm rot="5400000" flipH="1" flipV="1">
            <a:off x="6971700" y="1688739"/>
            <a:ext cx="571223" cy="359615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10385470" y="2121181"/>
            <a:ext cx="15697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삭제 및 수정 컨트롤러 이동 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9953506" y="5593077"/>
            <a:ext cx="1666993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작성페이지</a:t>
            </a:r>
            <a:r>
              <a:rPr lang="ko-KR" altLang="en-US" sz="1050" dirty="0" smtClean="0">
                <a:solidFill>
                  <a:schemeClr val="tx1"/>
                </a:solidFill>
              </a:rPr>
              <a:t> 이동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050505" y="6230127"/>
            <a:ext cx="1565165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선택된 체크박스 삭제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9730849" y="2304930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9508193" y="5706479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4750426" y="5887475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6" name="직선 연결선 225"/>
          <p:cNvCxnSpPr/>
          <p:nvPr/>
        </p:nvCxnSpPr>
        <p:spPr>
          <a:xfrm>
            <a:off x="9764571" y="2346840"/>
            <a:ext cx="62853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/>
          <p:cNvCxnSpPr>
            <a:stCxn id="53" idx="2"/>
            <a:endCxn id="48" idx="1"/>
          </p:cNvCxnSpPr>
          <p:nvPr/>
        </p:nvCxnSpPr>
        <p:spPr>
          <a:xfrm>
            <a:off x="9508193" y="5748389"/>
            <a:ext cx="445313" cy="371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>
            <a:stCxn id="54" idx="0"/>
            <a:endCxn id="50" idx="0"/>
          </p:cNvCxnSpPr>
          <p:nvPr/>
        </p:nvCxnSpPr>
        <p:spPr>
          <a:xfrm>
            <a:off x="4792336" y="5887475"/>
            <a:ext cx="40752" cy="3426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41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4" grpId="0" animBg="1"/>
      <p:bldP spid="31" grpId="0" animBg="1"/>
      <p:bldP spid="32" grpId="0" animBg="1"/>
      <p:bldP spid="41" grpId="0" animBg="1"/>
      <p:bldP spid="42" grpId="0" animBg="1"/>
      <p:bldP spid="47" grpId="0" animBg="1"/>
      <p:bldP spid="48" grpId="0" animBg="1"/>
      <p:bldP spid="50" grpId="0" animBg="1"/>
      <p:bldP spid="52" grpId="0" animBg="1"/>
      <p:bldP spid="53" grpId="0" animBg="1"/>
      <p:bldP spid="5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065" y="1827006"/>
            <a:ext cx="6235585" cy="4159528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00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tx1">
                    <a:lumMod val="75000"/>
                  </a:schemeClr>
                </a:solidFill>
              </a:rPr>
              <a:t>자주묻는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질문 보기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721029" y="5511055"/>
            <a:ext cx="220837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1050" dirty="0" smtClean="0">
                <a:solidFill>
                  <a:schemeClr val="tx1"/>
                </a:solidFill>
              </a:rPr>
              <a:t> 페이지 이동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700911" y="5488302"/>
            <a:ext cx="2573318" cy="4076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7" idx="1"/>
            <a:endCxn id="31" idx="3"/>
          </p:cNvCxnSpPr>
          <p:nvPr/>
        </p:nvCxnSpPr>
        <p:spPr>
          <a:xfrm flipH="1">
            <a:off x="5929399" y="5692139"/>
            <a:ext cx="1771512" cy="113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7659001" y="5661605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17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7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개발환경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59418" y="375058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3483342" y="1239724"/>
          <a:ext cx="5212249" cy="47262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76931">
                  <a:extLst>
                    <a:ext uri="{9D8B030D-6E8A-4147-A177-3AD203B41FA5}">
                      <a16:colId xmlns:a16="http://schemas.microsoft.com/office/drawing/2014/main" val="1555971535"/>
                    </a:ext>
                  </a:extLst>
                </a:gridCol>
                <a:gridCol w="697911">
                  <a:extLst>
                    <a:ext uri="{9D8B030D-6E8A-4147-A177-3AD203B41FA5}">
                      <a16:colId xmlns:a16="http://schemas.microsoft.com/office/drawing/2014/main" val="1115561240"/>
                    </a:ext>
                  </a:extLst>
                </a:gridCol>
                <a:gridCol w="742083">
                  <a:extLst>
                    <a:ext uri="{9D8B030D-6E8A-4147-A177-3AD203B41FA5}">
                      <a16:colId xmlns:a16="http://schemas.microsoft.com/office/drawing/2014/main" val="1632190038"/>
                    </a:ext>
                  </a:extLst>
                </a:gridCol>
                <a:gridCol w="1687355">
                  <a:extLst>
                    <a:ext uri="{9D8B030D-6E8A-4147-A177-3AD203B41FA5}">
                      <a16:colId xmlns:a16="http://schemas.microsoft.com/office/drawing/2014/main" val="2404023640"/>
                    </a:ext>
                  </a:extLst>
                </a:gridCol>
                <a:gridCol w="1707969">
                  <a:extLst>
                    <a:ext uri="{9D8B030D-6E8A-4147-A177-3AD203B41FA5}">
                      <a16:colId xmlns:a16="http://schemas.microsoft.com/office/drawing/2014/main" val="312178611"/>
                    </a:ext>
                  </a:extLst>
                </a:gridCol>
              </a:tblGrid>
              <a:tr h="196927"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900" u="none" strike="noStrike" dirty="0">
                          <a:effectLst/>
                        </a:rPr>
                        <a:t>유형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900" u="none" strike="noStrike">
                          <a:effectLst/>
                        </a:rPr>
                        <a:t>구분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gridSpan="2"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900" u="none" strike="noStrike" dirty="0">
                          <a:effectLst/>
                        </a:rPr>
                        <a:t>개발환경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900" u="none" strike="noStrike" dirty="0">
                          <a:effectLst/>
                        </a:rPr>
                        <a:t>서비스 환경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extLst>
                  <a:ext uri="{0D108BD9-81ED-4DB2-BD59-A6C34878D82A}">
                    <a16:rowId xmlns:a16="http://schemas.microsoft.com/office/drawing/2014/main" val="110913599"/>
                  </a:ext>
                </a:extLst>
              </a:tr>
              <a:tr h="188364">
                <a:tc rowSpan="24">
                  <a:txBody>
                    <a:bodyPr/>
                    <a:lstStyle/>
                    <a:p>
                      <a:pPr lvl="0" algn="ctr" fontAlgn="ctr"/>
                      <a:r>
                        <a:rPr lang="en-US" sz="900" u="none" strike="noStrike" dirty="0">
                          <a:effectLst/>
                        </a:rPr>
                        <a:t>SW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OS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>
                          <a:effectLst/>
                        </a:rPr>
                        <a:t>Window 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AWS EC2 Kernel 5.10.144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extLst>
                  <a:ext uri="{0D108BD9-81ED-4DB2-BD59-A6C34878D82A}">
                    <a16:rowId xmlns:a16="http://schemas.microsoft.com/office/drawing/2014/main" val="1232273381"/>
                  </a:ext>
                </a:extLst>
              </a:tr>
              <a:tr h="1969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Browser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>
                          <a:effectLst/>
                        </a:rPr>
                        <a:t>Chrome 108.0.5359.125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N/A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extLst>
                  <a:ext uri="{0D108BD9-81ED-4DB2-BD59-A6C34878D82A}">
                    <a16:rowId xmlns:a16="http://schemas.microsoft.com/office/drawing/2014/main" val="3635598493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WAS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Apache Tomcat 9.0.67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Apache Tomcat 9.0.67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extLst>
                  <a:ext uri="{0D108BD9-81ED-4DB2-BD59-A6C34878D82A}">
                    <a16:rowId xmlns:a16="http://schemas.microsoft.com/office/drawing/2014/main" val="3875425862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Language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rowSpan="3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Server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>
                          <a:effectLst/>
                        </a:rPr>
                        <a:t>Java 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rowSpan="7">
                  <a:txBody>
                    <a:bodyPr/>
                    <a:lstStyle/>
                    <a:p>
                      <a:pPr lvl="0" algn="l" fontAlgn="ctr"/>
                      <a:r>
                        <a:rPr lang="ko-KR" altLang="en-US" sz="900" u="none" strike="noStrike" dirty="0" err="1">
                          <a:effectLst/>
                        </a:rPr>
                        <a:t>개발환경과</a:t>
                      </a:r>
                      <a:r>
                        <a:rPr lang="ko-KR" altLang="en-US" sz="900" u="none" strike="noStrike" dirty="0">
                          <a:effectLst/>
                        </a:rPr>
                        <a:t> 동일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extLst>
                  <a:ext uri="{0D108BD9-81ED-4DB2-BD59-A6C34878D82A}">
                    <a16:rowId xmlns:a16="http://schemas.microsoft.com/office/drawing/2014/main" val="3188511863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Servlet 4.0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228129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JSP 2.3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328528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>
                          <a:effectLst/>
                        </a:rPr>
                        <a:t>Client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HTML5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783237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CSS3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975384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JavaScript(ES6)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829493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jQuery 3.1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193199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Library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activation-1.1.1.jar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lvl="0" algn="l" fontAlgn="ctr"/>
                      <a:r>
                        <a:rPr lang="ko-KR" altLang="en-US" sz="900" u="none" strike="noStrike" dirty="0" err="1">
                          <a:effectLst/>
                        </a:rPr>
                        <a:t>개발환경과</a:t>
                      </a:r>
                      <a:r>
                        <a:rPr lang="ko-KR" altLang="en-US" sz="900" u="none" strike="noStrike" dirty="0">
                          <a:effectLst/>
                        </a:rPr>
                        <a:t> 동일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extLst>
                  <a:ext uri="{0D108BD9-81ED-4DB2-BD59-A6C34878D82A}">
                    <a16:rowId xmlns:a16="http://schemas.microsoft.com/office/drawing/2014/main" val="2275663660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cos-05Nov2002.jar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326129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gson-2.9.1.jar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99529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jstl-1.2.jar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418240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logback-classic-1.4.4.jar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493028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logback-core-1.4.4.jar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663867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mysql-connector-java-8.0.29.jar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791465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slf4j-api-2.0.3.jar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602636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>
                          <a:effectLst/>
                        </a:rPr>
                        <a:t>DBMS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MYSQL 8.0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 err="1">
                          <a:effectLst/>
                        </a:rPr>
                        <a:t>MariaDB</a:t>
                      </a:r>
                      <a:r>
                        <a:rPr lang="en-US" sz="900" u="none" strike="noStrike" dirty="0">
                          <a:effectLst/>
                        </a:rPr>
                        <a:t> 5.5.68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extLst>
                  <a:ext uri="{0D108BD9-81ED-4DB2-BD59-A6C34878D82A}">
                    <a16:rowId xmlns:a16="http://schemas.microsoft.com/office/drawing/2014/main" val="4257276085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>
                          <a:effectLst/>
                        </a:rPr>
                        <a:t>Tool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Eclipse IDE 2022-06(4.24.0)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N/A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extLst>
                  <a:ext uri="{0D108BD9-81ED-4DB2-BD59-A6C34878D82A}">
                    <a16:rowId xmlns:a16="http://schemas.microsoft.com/office/drawing/2014/main" val="3769154997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>
                          <a:effectLst/>
                        </a:rPr>
                        <a:t>MySQL Workbench 8.0.30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650983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 err="1">
                          <a:effectLst/>
                        </a:rPr>
                        <a:t>HeidSQL</a:t>
                      </a:r>
                      <a:r>
                        <a:rPr lang="en-US" sz="900" u="none" strike="noStrike" dirty="0">
                          <a:effectLst/>
                        </a:rPr>
                        <a:t> 12.1.0.6537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472501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 err="1">
                          <a:effectLst/>
                        </a:rPr>
                        <a:t>Git</a:t>
                      </a:r>
                      <a:r>
                        <a:rPr lang="en-US" sz="900" u="none" strike="noStrike" dirty="0">
                          <a:effectLst/>
                        </a:rPr>
                        <a:t> 2.37.2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806193"/>
                  </a:ext>
                </a:extLst>
              </a:tr>
              <a:tr h="1883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900" u="none" strike="noStrike" dirty="0" err="1">
                          <a:effectLst/>
                        </a:rPr>
                        <a:t>Github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83" marR="7883" marT="788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35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105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515" y="1573663"/>
            <a:ext cx="6842995" cy="465462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650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tx1">
                    <a:lumMod val="75000"/>
                  </a:schemeClr>
                </a:solidFill>
              </a:rPr>
              <a:t>자주묻는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질문 목록 작성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9804070" y="3708514"/>
            <a:ext cx="1719108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스마트에디터를 통하여 글 스타일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자동적용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29672" y="2790978"/>
            <a:ext cx="3738683" cy="27543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14" idx="3"/>
          </p:cNvCxnSpPr>
          <p:nvPr/>
        </p:nvCxnSpPr>
        <p:spPr>
          <a:xfrm flipV="1">
            <a:off x="8868355" y="3900974"/>
            <a:ext cx="935715" cy="1381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9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39" y="1266225"/>
            <a:ext cx="7943850" cy="54006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650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err="1">
                <a:solidFill>
                  <a:schemeClr val="tx1">
                    <a:lumMod val="75000"/>
                  </a:schemeClr>
                </a:solidFill>
              </a:rPr>
              <a:t>자주묻는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질문 목록 수정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182497" y="3966563"/>
            <a:ext cx="1719108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스마트에디터를 통하여 글 스타일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자동수정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40789" y="2793000"/>
            <a:ext cx="4180494" cy="32054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9431011" y="4159023"/>
            <a:ext cx="751486" cy="1924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93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255" y="1648443"/>
            <a:ext cx="7654623" cy="35052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3358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문의하기 목록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657600" y="2147206"/>
            <a:ext cx="1743075" cy="310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346139" y="2738462"/>
            <a:ext cx="2028371" cy="310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63785" y="2795948"/>
            <a:ext cx="658749" cy="19565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20287" y="3157728"/>
            <a:ext cx="846963" cy="4261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140183" y="1506910"/>
            <a:ext cx="14935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카테고리에 따라 </a:t>
            </a:r>
            <a:r>
              <a:rPr lang="en-US" altLang="ko-KR" sz="1050" dirty="0" smtClean="0">
                <a:solidFill>
                  <a:schemeClr val="tx1"/>
                </a:solidFill>
              </a:rPr>
              <a:t>ajax</a:t>
            </a:r>
            <a:r>
              <a:rPr lang="ko-KR" altLang="en-US" sz="1050" dirty="0" smtClean="0">
                <a:solidFill>
                  <a:schemeClr val="tx1"/>
                </a:solidFill>
              </a:rPr>
              <a:t>를 통해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050" dirty="0" smtClean="0">
                <a:solidFill>
                  <a:schemeClr val="tx1"/>
                </a:solidFill>
              </a:rPr>
              <a:t> 출력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150327" y="2107190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31" idx="1"/>
            <a:endCxn id="32" idx="0"/>
          </p:cNvCxnSpPr>
          <p:nvPr/>
        </p:nvCxnSpPr>
        <p:spPr>
          <a:xfrm rot="10800000" flipV="1">
            <a:off x="4192237" y="1699370"/>
            <a:ext cx="947946" cy="407820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6961631" y="1914730"/>
            <a:ext cx="1678305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1050" dirty="0" smtClean="0">
                <a:solidFill>
                  <a:schemeClr val="tx1"/>
                </a:solidFill>
              </a:rPr>
              <a:t> 뷰 페이지 이동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560106" y="2678413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4" name="꺾인 연결선 223"/>
          <p:cNvCxnSpPr>
            <a:stCxn id="42" idx="0"/>
            <a:endCxn id="41" idx="1"/>
          </p:cNvCxnSpPr>
          <p:nvPr/>
        </p:nvCxnSpPr>
        <p:spPr>
          <a:xfrm rot="5400000" flipH="1" flipV="1">
            <a:off x="6496212" y="2212995"/>
            <a:ext cx="571223" cy="359615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9808300" y="3434990"/>
            <a:ext cx="1569720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답변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등록시</a:t>
            </a:r>
            <a:r>
              <a:rPr lang="ko-KR" altLang="en-US" sz="1050" dirty="0" smtClean="0">
                <a:solidFill>
                  <a:schemeClr val="tx1"/>
                </a:solidFill>
              </a:rPr>
              <a:t> 완료 변경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3569255" y="3907221"/>
            <a:ext cx="1676639" cy="5280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선택된 체크박스 삭제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269176" y="3536466"/>
            <a:ext cx="89790" cy="114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6" name="직선 연결선 225"/>
          <p:cNvCxnSpPr>
            <a:stCxn id="21" idx="2"/>
            <a:endCxn id="47" idx="0"/>
          </p:cNvCxnSpPr>
          <p:nvPr/>
        </p:nvCxnSpPr>
        <p:spPr>
          <a:xfrm>
            <a:off x="10593160" y="2991599"/>
            <a:ext cx="0" cy="4433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>
            <a:stCxn id="54" idx="0"/>
            <a:endCxn id="50" idx="0"/>
          </p:cNvCxnSpPr>
          <p:nvPr/>
        </p:nvCxnSpPr>
        <p:spPr>
          <a:xfrm>
            <a:off x="4311086" y="3567636"/>
            <a:ext cx="40752" cy="3426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3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31" grpId="0" animBg="1"/>
      <p:bldP spid="32" grpId="0" animBg="1"/>
      <p:bldP spid="41" grpId="0" animBg="1"/>
      <p:bldP spid="42" grpId="0" animBg="1"/>
      <p:bldP spid="47" grpId="0" animBg="1"/>
      <p:bldP spid="50" grpId="0" animBg="1"/>
      <p:bldP spid="5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60" y="1236261"/>
            <a:ext cx="7007577" cy="488827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기술설명</a:t>
            </a:r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공지사항 보기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&amp; </a:t>
            </a:r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답변</a:t>
            </a:r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79402" y="215152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기술설명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1097950" y="3273238"/>
            <a:ext cx="1682895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상품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고객센터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14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981367" y="5975330"/>
            <a:ext cx="2474102" cy="3849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1050" dirty="0" smtClean="0">
                <a:solidFill>
                  <a:schemeClr val="tx1"/>
                </a:solidFill>
              </a:rPr>
              <a:t> 페이지 이동</a:t>
            </a:r>
            <a:r>
              <a:rPr lang="en-US" altLang="ko-KR" sz="1050" dirty="0" smtClean="0">
                <a:solidFill>
                  <a:schemeClr val="tx1"/>
                </a:solidFill>
              </a:rPr>
              <a:t>/ </a:t>
            </a:r>
            <a:r>
              <a:rPr lang="ko-KR" altLang="en-US" sz="1050" dirty="0" smtClean="0">
                <a:solidFill>
                  <a:schemeClr val="tx1"/>
                </a:solidFill>
              </a:rPr>
              <a:t>답변 작성시 답변 버튼 삭제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989887" y="5631856"/>
            <a:ext cx="2613635" cy="4260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27" idx="1"/>
            <a:endCxn id="31" idx="3"/>
          </p:cNvCxnSpPr>
          <p:nvPr/>
        </p:nvCxnSpPr>
        <p:spPr>
          <a:xfrm flipH="1">
            <a:off x="7455469" y="5844878"/>
            <a:ext cx="534418" cy="322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7895981" y="5814860"/>
            <a:ext cx="93906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469658" y="4824381"/>
            <a:ext cx="3243519" cy="8152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8757899" y="5243798"/>
            <a:ext cx="1505780" cy="113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8666224" y="5213264"/>
            <a:ext cx="93906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9841045" y="4924708"/>
            <a:ext cx="1664094" cy="6068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작성시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답변완료</a:t>
            </a:r>
            <a:r>
              <a:rPr lang="ko-KR" altLang="en-US" sz="1050" dirty="0" smtClean="0">
                <a:solidFill>
                  <a:schemeClr val="tx1"/>
                </a:solidFill>
              </a:rPr>
              <a:t> 상태로 변환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63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7" grpId="0" animBg="1"/>
      <p:bldP spid="33" grpId="0" animBg="1"/>
      <p:bldP spid="17" grpId="0" animBg="1"/>
      <p:bldP spid="19" grpId="0" animBg="1"/>
      <p:bldP spid="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2422CF-CFC3-796C-FC39-C26B9ED51A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FE95CC-12E6-C0F0-2E9C-93DD5EBE0850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Part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3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AF10BF-1B11-89F0-7005-33A8AB2CCECF}"/>
              </a:ext>
            </a:extLst>
          </p:cNvPr>
          <p:cNvSpPr txBox="1"/>
          <p:nvPr/>
        </p:nvSpPr>
        <p:spPr>
          <a:xfrm>
            <a:off x="2787805" y="3044278"/>
            <a:ext cx="46389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bg1"/>
                </a:solidFill>
              </a:rPr>
              <a:t>프로젝트 시연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FB29A-F29B-2A03-3C8E-5BABD222B0B5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45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959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프로젝트 시연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59420" y="375058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3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AD970924-4818-4712-415A-E82893DAF5FB}"/>
              </a:ext>
            </a:extLst>
          </p:cNvPr>
          <p:cNvSpPr txBox="1"/>
          <p:nvPr/>
        </p:nvSpPr>
        <p:spPr>
          <a:xfrm>
            <a:off x="1297252" y="2672718"/>
            <a:ext cx="95974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/>
              <a:t>http://</a:t>
            </a:r>
            <a:r>
              <a:rPr lang="en-US" altLang="ko-KR" sz="4400" b="1" dirty="0">
                <a:hlinkClick r:id="rId2"/>
              </a:rPr>
              <a:t>43.201.83.163:8080/Kmarket</a:t>
            </a:r>
            <a:r>
              <a:rPr lang="en-US" altLang="ko-KR" sz="4400" b="1" dirty="0"/>
              <a:t>/</a:t>
            </a:r>
            <a:endParaRPr lang="ko-KR" altLang="en-US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621C4-50A1-E0A1-9B0A-B13057CA015D}"/>
              </a:ext>
            </a:extLst>
          </p:cNvPr>
          <p:cNvSpPr txBox="1"/>
          <p:nvPr/>
        </p:nvSpPr>
        <p:spPr>
          <a:xfrm>
            <a:off x="5388113" y="4096357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 smtClean="0"/>
              <a:t>배포주소</a:t>
            </a:r>
            <a:endParaRPr lang="en-US" altLang="ko-KR" sz="2400" dirty="0"/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C42A6189-1455-DA23-634F-250F77E68404}"/>
              </a:ext>
            </a:extLst>
          </p:cNvPr>
          <p:cNvSpPr/>
          <p:nvPr/>
        </p:nvSpPr>
        <p:spPr>
          <a:xfrm>
            <a:off x="624468" y="2129883"/>
            <a:ext cx="10838986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6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A698D1-AC2B-CEAB-F54A-380C941BE5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77B08C-719C-E261-6030-1403A831A13C}"/>
              </a:ext>
            </a:extLst>
          </p:cNvPr>
          <p:cNvSpPr/>
          <p:nvPr/>
        </p:nvSpPr>
        <p:spPr>
          <a:xfrm>
            <a:off x="-1212" y="3617"/>
            <a:ext cx="1219200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1B98E-E542-236B-E31A-60FC80800223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Part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4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92AEF-1BB4-51E1-AE7C-37CE647536EE}"/>
              </a:ext>
            </a:extLst>
          </p:cNvPr>
          <p:cNvSpPr txBox="1"/>
          <p:nvPr/>
        </p:nvSpPr>
        <p:spPr>
          <a:xfrm>
            <a:off x="2787805" y="3044278"/>
            <a:ext cx="46389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bg1"/>
                </a:solidFill>
              </a:rPr>
              <a:t>마치며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0FA33-A7F4-E206-1E76-1208137A880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72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소감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59418" y="375058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4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EE58553-7F92-002C-99C8-DC73258C84C7}"/>
              </a:ext>
            </a:extLst>
          </p:cNvPr>
          <p:cNvSpPr/>
          <p:nvPr/>
        </p:nvSpPr>
        <p:spPr>
          <a:xfrm>
            <a:off x="566631" y="1605776"/>
            <a:ext cx="10892865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첫 팀 프로젝트를 통하여 팀원과의 협업에 대한 기본적인 지식을 습득하고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협업을 진행함으로써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문제가 되는 부분을 해결 및 의논을 통하여 더욱 좋은 서비스를 개발해 낼 수 있었고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또한 실질적으로 쇼핑몰을 제작함으로써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수업 시간에 배운 프로그래밍 기술을 응용하여 다양한 서비스를 제작할 수 있어서 굉장히 좋은 경험이 되었다고 생각합니다</a:t>
            </a:r>
            <a:r>
              <a:rPr lang="en-US" altLang="ko-KR" sz="2400" dirty="0">
                <a:solidFill>
                  <a:schemeClr val="tx1"/>
                </a:solidFill>
              </a:rPr>
              <a:t>. </a:t>
            </a:r>
            <a:r>
              <a:rPr lang="ko-KR" altLang="en-US" sz="2400" dirty="0">
                <a:solidFill>
                  <a:schemeClr val="tx1"/>
                </a:solidFill>
              </a:rPr>
              <a:t>이번 프로젝트를 통하여 팀 모두가 전보다 더 많은 실력이 향상되었다는 것을 체감하였고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앞으로도 이러한 경험을 통하여 더욱더 실력을 늘리고자 노력할 것을 다짐하였습니다</a:t>
            </a:r>
            <a:r>
              <a:rPr lang="en-US" altLang="ko-KR" sz="2400" dirty="0">
                <a:solidFill>
                  <a:schemeClr val="tx1"/>
                </a:solidFill>
              </a:rPr>
              <a:t>.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36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F0FC4F5-EC45-29CD-6320-BBA01AE4F4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BE0B2E8-6EED-02A4-D334-A477241D0FA3}"/>
              </a:ext>
            </a:extLst>
          </p:cNvPr>
          <p:cNvSpPr/>
          <p:nvPr/>
        </p:nvSpPr>
        <p:spPr>
          <a:xfrm>
            <a:off x="3876907" y="2920581"/>
            <a:ext cx="4438186" cy="10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1A7F5-4BA9-765E-1807-7E93A431E5EF}"/>
              </a:ext>
            </a:extLst>
          </p:cNvPr>
          <p:cNvSpPr txBox="1"/>
          <p:nvPr/>
        </p:nvSpPr>
        <p:spPr>
          <a:xfrm>
            <a:off x="4893587" y="3107472"/>
            <a:ext cx="2404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45853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smtClean="0">
                <a:solidFill>
                  <a:schemeClr val="tx1">
                    <a:lumMod val="75000"/>
                  </a:schemeClr>
                </a:solidFill>
              </a:rPr>
              <a:t>요구사항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59418" y="375058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3420207" y="775168"/>
          <a:ext cx="5249007" cy="570687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24010">
                  <a:extLst>
                    <a:ext uri="{9D8B030D-6E8A-4147-A177-3AD203B41FA5}">
                      <a16:colId xmlns:a16="http://schemas.microsoft.com/office/drawing/2014/main" val="1964395170"/>
                    </a:ext>
                  </a:extLst>
                </a:gridCol>
                <a:gridCol w="423128">
                  <a:extLst>
                    <a:ext uri="{9D8B030D-6E8A-4147-A177-3AD203B41FA5}">
                      <a16:colId xmlns:a16="http://schemas.microsoft.com/office/drawing/2014/main" val="1630170192"/>
                    </a:ext>
                  </a:extLst>
                </a:gridCol>
                <a:gridCol w="2953602">
                  <a:extLst>
                    <a:ext uri="{9D8B030D-6E8A-4147-A177-3AD203B41FA5}">
                      <a16:colId xmlns:a16="http://schemas.microsoft.com/office/drawing/2014/main" val="963083132"/>
                    </a:ext>
                  </a:extLst>
                </a:gridCol>
                <a:gridCol w="475675">
                  <a:extLst>
                    <a:ext uri="{9D8B030D-6E8A-4147-A177-3AD203B41FA5}">
                      <a16:colId xmlns:a16="http://schemas.microsoft.com/office/drawing/2014/main" val="920475425"/>
                    </a:ext>
                  </a:extLst>
                </a:gridCol>
                <a:gridCol w="597357">
                  <a:extLst>
                    <a:ext uri="{9D8B030D-6E8A-4147-A177-3AD203B41FA5}">
                      <a16:colId xmlns:a16="http://schemas.microsoft.com/office/drawing/2014/main" val="1287526985"/>
                    </a:ext>
                  </a:extLst>
                </a:gridCol>
                <a:gridCol w="575235">
                  <a:extLst>
                    <a:ext uri="{9D8B030D-6E8A-4147-A177-3AD203B41FA5}">
                      <a16:colId xmlns:a16="http://schemas.microsoft.com/office/drawing/2014/main" val="1155992382"/>
                    </a:ext>
                  </a:extLst>
                </a:gridCol>
              </a:tblGrid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No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요구사항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유형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우선순위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규모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860801122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</a:rPr>
                        <a:t>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R-001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프로젝트 안내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비기능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최상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Tiny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459051584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R-002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API </a:t>
                      </a:r>
                      <a:r>
                        <a:rPr lang="ko-KR" altLang="en-US" sz="700" u="none" strike="noStrike">
                          <a:effectLst/>
                        </a:rPr>
                        <a:t>설계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비기능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최상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Small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2844523024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R-003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데이터베이스 설계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최상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Large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126477847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R-004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상품 데이터 입력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비기능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최상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X-Large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2749108727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effectLst/>
                        </a:rPr>
                        <a:t>화면구현</a:t>
                      </a:r>
                      <a:r>
                        <a:rPr lang="ko-KR" altLang="en-US" sz="700" u="none" strike="noStrike" dirty="0">
                          <a:effectLst/>
                        </a:rPr>
                        <a:t> </a:t>
                      </a:r>
                      <a:r>
                        <a:rPr lang="en-US" altLang="ko-KR" sz="700" u="none" strike="noStrike" dirty="0">
                          <a:effectLst/>
                        </a:rPr>
                        <a:t>- index</a:t>
                      </a:r>
                      <a:r>
                        <a:rPr lang="ko-KR" altLang="en-US" sz="700" u="none" strike="noStrike" dirty="0">
                          <a:effectLst/>
                        </a:rPr>
                        <a:t>페이지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상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2323703118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화면구현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고객센터 페이지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272939945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R-102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화면구현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관리자 페이지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66465002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R-103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화면구현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상품 페이지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1077581413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R-104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effectLst/>
                        </a:rPr>
                        <a:t>화면구현</a:t>
                      </a:r>
                      <a:r>
                        <a:rPr lang="ko-KR" altLang="en-US" sz="700" u="none" strike="noStrike" dirty="0">
                          <a:effectLst/>
                        </a:rPr>
                        <a:t> </a:t>
                      </a:r>
                      <a:r>
                        <a:rPr lang="en-US" altLang="ko-KR" sz="700" u="none" strike="noStrike" dirty="0">
                          <a:effectLst/>
                        </a:rPr>
                        <a:t>- </a:t>
                      </a:r>
                      <a:r>
                        <a:rPr lang="ko-KR" altLang="en-US" sz="700" u="none" strike="noStrike" dirty="0">
                          <a:effectLst/>
                        </a:rPr>
                        <a:t>회원 페이지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480753312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쇼핑몰 메인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479109724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회원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로그인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Small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037250957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회원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구분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Small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100427145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R-203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회원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약관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Small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117648819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회원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일반가입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4229852939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R-205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effectLst/>
                        </a:rPr>
                        <a:t>기능구현</a:t>
                      </a:r>
                      <a:r>
                        <a:rPr lang="ko-KR" altLang="en-US" sz="700" u="none" strike="noStrike" dirty="0">
                          <a:effectLst/>
                        </a:rPr>
                        <a:t> </a:t>
                      </a:r>
                      <a:r>
                        <a:rPr lang="en-US" altLang="ko-KR" sz="700" u="none" strike="noStrike" dirty="0">
                          <a:effectLst/>
                        </a:rPr>
                        <a:t>- </a:t>
                      </a:r>
                      <a:r>
                        <a:rPr lang="ko-KR" altLang="en-US" sz="700" u="none" strike="noStrike" dirty="0">
                          <a:effectLst/>
                        </a:rPr>
                        <a:t>회원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 err="1">
                          <a:effectLst/>
                        </a:rPr>
                        <a:t>판매자가입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77274107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R-206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상품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목록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689689421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R-207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effectLst/>
                        </a:rPr>
                        <a:t>기능구현</a:t>
                      </a:r>
                      <a:r>
                        <a:rPr lang="ko-KR" altLang="en-US" sz="700" u="none" strike="noStrike" dirty="0">
                          <a:effectLst/>
                        </a:rPr>
                        <a:t> </a:t>
                      </a:r>
                      <a:r>
                        <a:rPr lang="en-US" altLang="ko-KR" sz="700" u="none" strike="noStrike" dirty="0">
                          <a:effectLst/>
                        </a:rPr>
                        <a:t>- </a:t>
                      </a:r>
                      <a:r>
                        <a:rPr lang="ko-KR" altLang="en-US" sz="700" u="none" strike="noStrike" dirty="0">
                          <a:effectLst/>
                        </a:rPr>
                        <a:t>상품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보기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398387548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effectLst/>
                        </a:rPr>
                        <a:t>기능구현</a:t>
                      </a:r>
                      <a:r>
                        <a:rPr lang="ko-KR" altLang="en-US" sz="700" u="none" strike="noStrike" dirty="0">
                          <a:effectLst/>
                        </a:rPr>
                        <a:t> </a:t>
                      </a:r>
                      <a:r>
                        <a:rPr lang="en-US" altLang="ko-KR" sz="700" u="none" strike="noStrike" dirty="0">
                          <a:effectLst/>
                        </a:rPr>
                        <a:t>- </a:t>
                      </a:r>
                      <a:r>
                        <a:rPr lang="ko-KR" altLang="en-US" sz="700" u="none" strike="noStrike" dirty="0">
                          <a:effectLst/>
                        </a:rPr>
                        <a:t>상품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장바구니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716634838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effectLst/>
                        </a:rPr>
                        <a:t>기능구현</a:t>
                      </a:r>
                      <a:r>
                        <a:rPr lang="ko-KR" altLang="en-US" sz="700" u="none" strike="noStrike" dirty="0">
                          <a:effectLst/>
                        </a:rPr>
                        <a:t> </a:t>
                      </a:r>
                      <a:r>
                        <a:rPr lang="en-US" altLang="ko-KR" sz="700" u="none" strike="noStrike" dirty="0">
                          <a:effectLst/>
                        </a:rPr>
                        <a:t>- </a:t>
                      </a:r>
                      <a:r>
                        <a:rPr lang="ko-KR" altLang="en-US" sz="700" u="none" strike="noStrike" dirty="0">
                          <a:effectLst/>
                        </a:rPr>
                        <a:t>상품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주문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738425484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상품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구매완료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1215752064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메인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2412839386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공지사항 목록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Small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4161472514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공지사항 보기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Small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4025220177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effectLst/>
                        </a:rPr>
                        <a:t>기능구현</a:t>
                      </a:r>
                      <a:r>
                        <a:rPr lang="ko-KR" altLang="en-US" sz="700" u="none" strike="noStrike" dirty="0">
                          <a:effectLst/>
                        </a:rPr>
                        <a:t> </a:t>
                      </a:r>
                      <a:r>
                        <a:rPr lang="en-US" altLang="ko-KR" sz="700" u="none" strike="noStrike" dirty="0">
                          <a:effectLst/>
                        </a:rPr>
                        <a:t>- </a:t>
                      </a:r>
                      <a:r>
                        <a:rPr lang="ko-KR" altLang="en-US" sz="700" u="none" strike="noStrike" dirty="0">
                          <a:effectLst/>
                        </a:rPr>
                        <a:t>고객센터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문의하기 목록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Small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693287964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effectLst/>
                        </a:rPr>
                        <a:t>기능구현</a:t>
                      </a:r>
                      <a:r>
                        <a:rPr lang="ko-KR" altLang="en-US" sz="700" u="none" strike="noStrike" dirty="0">
                          <a:effectLst/>
                        </a:rPr>
                        <a:t> </a:t>
                      </a:r>
                      <a:r>
                        <a:rPr lang="en-US" altLang="ko-KR" sz="700" u="none" strike="noStrike" dirty="0">
                          <a:effectLst/>
                        </a:rPr>
                        <a:t>- </a:t>
                      </a:r>
                      <a:r>
                        <a:rPr lang="ko-KR" altLang="en-US" sz="700" u="none" strike="noStrike" dirty="0">
                          <a:effectLst/>
                        </a:rPr>
                        <a:t>고객센터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문의하기 보기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기능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Small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431904947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R-216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effectLst/>
                        </a:rPr>
                        <a:t>기능구현</a:t>
                      </a:r>
                      <a:r>
                        <a:rPr lang="ko-KR" altLang="en-US" sz="700" u="none" strike="noStrike" dirty="0">
                          <a:effectLst/>
                        </a:rPr>
                        <a:t> </a:t>
                      </a:r>
                      <a:r>
                        <a:rPr lang="en-US" altLang="ko-KR" sz="700" u="none" strike="noStrike" dirty="0">
                          <a:effectLst/>
                        </a:rPr>
                        <a:t>- </a:t>
                      </a:r>
                      <a:r>
                        <a:rPr lang="ko-KR" altLang="en-US" sz="700" u="none" strike="noStrike" dirty="0">
                          <a:effectLst/>
                        </a:rPr>
                        <a:t>고객센터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>
                          <a:effectLst/>
                        </a:rPr>
                        <a:t>문의하기 쓰기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기능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Small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056277271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R-217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effectLst/>
                        </a:rPr>
                        <a:t>기능구현</a:t>
                      </a:r>
                      <a:r>
                        <a:rPr lang="ko-KR" altLang="en-US" sz="700" u="none" strike="noStrike" dirty="0">
                          <a:effectLst/>
                        </a:rPr>
                        <a:t> </a:t>
                      </a:r>
                      <a:r>
                        <a:rPr lang="en-US" altLang="ko-KR" sz="700" u="none" strike="noStrike" dirty="0">
                          <a:effectLst/>
                        </a:rPr>
                        <a:t>- </a:t>
                      </a:r>
                      <a:r>
                        <a:rPr lang="ko-KR" altLang="en-US" sz="700" u="none" strike="noStrike" dirty="0">
                          <a:effectLst/>
                        </a:rPr>
                        <a:t>고객센터</a:t>
                      </a:r>
                      <a:r>
                        <a:rPr lang="en-US" altLang="ko-KR" sz="700" u="none" strike="noStrike" dirty="0">
                          <a:effectLst/>
                        </a:rPr>
                        <a:t>/</a:t>
                      </a:r>
                      <a:r>
                        <a:rPr lang="ko-KR" altLang="en-US" sz="700" u="none" strike="noStrike" dirty="0" err="1">
                          <a:effectLst/>
                        </a:rPr>
                        <a:t>자주묻는질문</a:t>
                      </a:r>
                      <a:r>
                        <a:rPr lang="ko-KR" altLang="en-US" sz="700" u="none" strike="noStrike" dirty="0">
                          <a:effectLst/>
                        </a:rPr>
                        <a:t> 목록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기능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Small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2125324573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자주묻는질문 보기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기능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Small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533822740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R-219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effectLst/>
                        </a:rPr>
                        <a:t>기능구현</a:t>
                      </a:r>
                      <a:r>
                        <a:rPr lang="ko-KR" altLang="en-US" sz="700" u="none" strike="noStrike" dirty="0">
                          <a:effectLst/>
                        </a:rPr>
                        <a:t> </a:t>
                      </a:r>
                      <a:r>
                        <a:rPr lang="en-US" altLang="ko-KR" sz="700" u="none" strike="noStrike" dirty="0">
                          <a:effectLst/>
                        </a:rPr>
                        <a:t>- </a:t>
                      </a:r>
                      <a:r>
                        <a:rPr lang="ko-KR" altLang="en-US" sz="700" u="none" strike="noStrike" dirty="0">
                          <a:effectLst/>
                        </a:rPr>
                        <a:t>관리자 메인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기능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59845788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29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관리자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상품등록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상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675195459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R-221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관리자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상품현황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상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Large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465605134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31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R-300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차 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관리자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공지사항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목록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29742075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R-301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차 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관리자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공지사항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등록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4148013707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R-302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차 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관리자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공지사항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보기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보통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Medium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754405741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R-303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차 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관리자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공지사항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수정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보통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Medium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1819364278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R-304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차 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관리자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문의하기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답변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보통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Medium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921399915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R-305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차 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관리자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문의하기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목록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보통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Medium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708234098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R-306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차 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관리자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자주묻는질문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등록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보통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Medium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293272488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R-307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차 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관리자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자주묻는질문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목록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Medium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124536022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39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R-308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차 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관리자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자주묻는질문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보기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Medium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477161627"/>
                  </a:ext>
                </a:extLst>
              </a:tr>
              <a:tr h="1358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40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R-309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차 기능구현 </a:t>
                      </a:r>
                      <a:r>
                        <a:rPr lang="en-US" altLang="ko-KR" sz="700" u="none" strike="noStrike">
                          <a:effectLst/>
                        </a:rPr>
                        <a:t>- </a:t>
                      </a:r>
                      <a:r>
                        <a:rPr lang="ko-KR" altLang="en-US" sz="700" u="none" strike="noStrike">
                          <a:effectLst/>
                        </a:rPr>
                        <a:t>관리자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고객센터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자주묻는질문</a:t>
                      </a:r>
                      <a:r>
                        <a:rPr lang="en-US" altLang="ko-KR" sz="700" u="none" strike="noStrike">
                          <a:effectLst/>
                        </a:rPr>
                        <a:t>/</a:t>
                      </a:r>
                      <a:r>
                        <a:rPr lang="ko-KR" altLang="en-US" sz="700" u="none" strike="noStrike">
                          <a:effectLst/>
                        </a:rPr>
                        <a:t>수정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기능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보통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Medium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04" marR="6004" marT="6004" marB="0" anchor="ctr"/>
                </a:tc>
                <a:extLst>
                  <a:ext uri="{0D108BD9-81ED-4DB2-BD59-A6C34878D82A}">
                    <a16:rowId xmlns:a16="http://schemas.microsoft.com/office/drawing/2014/main" val="3756698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39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 err="1" smtClean="0">
                <a:solidFill>
                  <a:schemeClr val="tx1">
                    <a:lumMod val="75000"/>
                  </a:schemeClr>
                </a:solidFill>
              </a:rPr>
              <a:t>정보구조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66634" y="375058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863" y="1109365"/>
            <a:ext cx="7776974" cy="530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3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2BEE53-4B61-DAB6-9DBA-F97860897F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804E4-E7F3-922A-81AC-F4DDF8567DE5}"/>
              </a:ext>
            </a:extLst>
          </p:cNvPr>
          <p:cNvSpPr txBox="1"/>
          <p:nvPr/>
        </p:nvSpPr>
        <p:spPr>
          <a:xfrm>
            <a:off x="799170" y="3044279"/>
            <a:ext cx="1988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Part</a:t>
            </a:r>
            <a:r>
              <a:rPr lang="ko-KR" altLang="en-US" sz="4400" b="1" dirty="0">
                <a:solidFill>
                  <a:schemeClr val="bg1"/>
                </a:solidFill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</a:rPr>
              <a:t>2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1C1D6-65FC-68C4-066D-56830194DDBD}"/>
              </a:ext>
            </a:extLst>
          </p:cNvPr>
          <p:cNvSpPr txBox="1"/>
          <p:nvPr/>
        </p:nvSpPr>
        <p:spPr>
          <a:xfrm>
            <a:off x="2787805" y="3044278"/>
            <a:ext cx="46389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bg1"/>
                </a:solidFill>
              </a:rPr>
              <a:t>프로젝트 상세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E5794-4587-1B16-9315-7A699A77B620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86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 smtClean="0">
                <a:solidFill>
                  <a:schemeClr val="tx1">
                    <a:lumMod val="75000"/>
                  </a:schemeClr>
                </a:solidFill>
              </a:rPr>
              <a:t>ERD</a:t>
            </a:r>
            <a:endParaRPr lang="ko-KR" altLang="en-US" sz="2400" b="1" spc="-15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8198" y="37505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pic>
        <p:nvPicPr>
          <p:cNvPr id="12" name="Picture 2" descr="1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18" y="1185431"/>
            <a:ext cx="8561410" cy="505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83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1509</Words>
  <Application>Microsoft Office PowerPoint</Application>
  <PresentationFormat>와이드스크린</PresentationFormat>
  <Paragraphs>755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3" baseType="lpstr">
      <vt:lpstr>Pretendard</vt:lpstr>
      <vt:lpstr>Pretendard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java1</cp:lastModifiedBy>
  <cp:revision>177</cp:revision>
  <dcterms:created xsi:type="dcterms:W3CDTF">2022-05-10T00:06:31Z</dcterms:created>
  <dcterms:modified xsi:type="dcterms:W3CDTF">2022-12-28T04:24:09Z</dcterms:modified>
</cp:coreProperties>
</file>